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8" r:id="rId10"/>
    <p:sldId id="262" r:id="rId11"/>
    <p:sldId id="263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E69DE-423D-474B-9198-CF84BD7405B0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9DECC9B-2573-47E1-8BF6-830082693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BCD0C-0C59-40DC-B970-4DC8114B02C1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81F07-650E-452D-A95F-5771F93D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4C6DB-BD85-4974-B930-B35CB0B72F43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B4D3-5241-401E-B570-9ABF742F7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E34F-FA48-43B9-858E-2B2E758AF428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9FFF7-664B-4547-AC2C-1E928010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CFB85-86C2-4DDA-8BC8-1397344A7DFB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8A13-060A-400F-9899-DDFBD4D47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1EFF2-DE46-4770-9CFB-A0BC440521E8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894E9-8A28-4DB2-B77B-86028AA15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B9148-ADC7-42E7-A3D6-EDE30F7C60CE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D6C1-B43A-4D57-8082-E8710193B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85E1-5177-4EC4-AB1A-D67FF5B981C2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588B-DECD-4DC2-A434-74C79228A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726F1-C794-4A9C-8558-4E9B2C8304E2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B47F4-B968-444E-AA3E-BBA60D5A4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2595-F81B-438A-B886-63AA436368FD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F85DB-4F80-4A43-A292-11D089FBB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21DF6-55E5-4D7D-9F90-47B974057636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DE17F7-FD99-4AB1-AD85-488D70917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E0BC4A5-2258-475D-871A-7406378F68F0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AC76EEC-C02C-4F11-972C-42DF78B35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73" r:id="rId9"/>
    <p:sldLayoutId id="2147483664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457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Analysis Boot Camp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US" sz="2400" dirty="0" smtClean="0"/>
              <a:t>Fall in, Soldiers!</a:t>
            </a:r>
            <a:endParaRPr lang="en-US" sz="2400" dirty="0"/>
          </a:p>
        </p:txBody>
      </p:sp>
      <p:pic>
        <p:nvPicPr>
          <p:cNvPr id="13315" name="Picture 2" descr="C:\Users\alexander.springer\AppData\Local\Microsoft\Windows\Temporary Internet Files\Content.IE5\ZU8ZC6SK\MC90006035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657600"/>
            <a:ext cx="35814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EXPERIMENTING IS STILL FUN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US" sz="2400" dirty="0" smtClean="0"/>
              <a:t>Let’s take a look at the passage we summarized.  Using the techniques that we talked about, re-read and ANALYZE the passage: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US" sz="2400" b="0" dirty="0"/>
              <a:t>“I am a cripple.  I choose this word to name me.  I choose from among several possibilities, the most common of which are “handicapped” and “disabled.”  I made the choice a number of years ago, without thinking, unaware of my motives for doing so.  Even now, I’m not sure what those motives are, but I recognize that they are complex and not entirely flattering.  People – crippled or not – wince at the word “cripple,” as they do not at “handicapped” or disabled.”  Perhaps I want them to wince.  I want them to see me as a tough customer, one to whom the fates/gods/viruses have not been kind, but who can face the brutal truth of her existence squarely.  As a cripple, I swagger.” –Nancy </a:t>
            </a:r>
            <a:r>
              <a:rPr lang="en-US" sz="2400" b="0" dirty="0" err="1"/>
              <a:t>Mairs</a:t>
            </a:r>
            <a:endParaRPr lang="en-US" sz="2400" b="0" dirty="0"/>
          </a:p>
          <a:p>
            <a:pPr fontAlgn="auto">
              <a:buFont typeface="Arial" pitchFamily="34" charset="0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248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TO SUMMARIZE (GET IT?)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US" sz="2800" dirty="0" smtClean="0"/>
              <a:t>SUMMARY = What the story says!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Details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Quotes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Characters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US" sz="2800" dirty="0" smtClean="0"/>
              <a:t>ANALYSIS </a:t>
            </a:r>
            <a:r>
              <a:rPr lang="en-US" sz="2800" dirty="0"/>
              <a:t>=</a:t>
            </a:r>
            <a:r>
              <a:rPr lang="en-US" sz="2800" dirty="0" smtClean="0"/>
              <a:t>How the author says it and </a:t>
            </a:r>
            <a:r>
              <a:rPr lang="en-US" sz="2800" dirty="0"/>
              <a:t>WHY!</a:t>
            </a:r>
            <a:endParaRPr lang="en-US" sz="2800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Literary Elements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Style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Organization</a:t>
            </a:r>
          </a:p>
          <a:p>
            <a:pPr fontAlgn="auto"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smtClean="0"/>
              <a:t>Be potato pickers, not tomato pickers!</a:t>
            </a:r>
          </a:p>
        </p:txBody>
      </p:sp>
      <p:pic>
        <p:nvPicPr>
          <p:cNvPr id="24579" name="Picture 6" descr="C:\Documents and Settings\sgrant\Local Settings\Temporary Internet Files\Content.IE5\G3EFDMTU\MC90023954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590800"/>
            <a:ext cx="18605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 descr="C:\Documents and Settings\sgrant\Local Settings\Temporary Internet Files\Content.IE5\F58LBN1D\MC90033140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846388"/>
            <a:ext cx="3657600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&quot;No&quot; Symbol 3"/>
          <p:cNvSpPr/>
          <p:nvPr/>
        </p:nvSpPr>
        <p:spPr>
          <a:xfrm>
            <a:off x="4953000" y="2514600"/>
            <a:ext cx="3733800" cy="3810000"/>
          </a:xfrm>
          <a:prstGeom prst="noSmoking">
            <a:avLst>
              <a:gd name="adj" fmla="val 6628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And finally…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602163"/>
          </a:xfrm>
        </p:spPr>
        <p:txBody>
          <a:bodyPr/>
          <a:lstStyle/>
          <a:p>
            <a:r>
              <a:rPr lang="en-US" sz="3200" smtClean="0"/>
              <a:t>Be specific!  Give </a:t>
            </a:r>
            <a:r>
              <a:rPr lang="en-US" sz="3200" i="1" smtClean="0"/>
              <a:t>specific examples </a:t>
            </a:r>
            <a:r>
              <a:rPr lang="en-US" sz="3200" smtClean="0"/>
              <a:t>from the text!</a:t>
            </a:r>
          </a:p>
        </p:txBody>
      </p:sp>
      <p:pic>
        <p:nvPicPr>
          <p:cNvPr id="25603" name="Picture 3" descr="C:\Documents and Settings\sgrant\Local Settings\Temporary Internet Files\Content.IE5\K80MI04Z\MC90001479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3500" y="3109913"/>
            <a:ext cx="3835400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 descr="C:\Documents and Settings\sgrant\Local Settings\Temporary Internet Files\Content.IE5\KLKZLSTU\MC90043156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510352">
            <a:off x="5295900" y="229076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 and Jill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Jack and Jill went up the </a:t>
            </a:r>
            <a:r>
              <a:rPr lang="en-US" dirty="0" smtClean="0"/>
              <a:t>hill</a:t>
            </a:r>
          </a:p>
          <a:p>
            <a:r>
              <a:rPr lang="en-US" dirty="0" smtClean="0"/>
              <a:t>To </a:t>
            </a:r>
            <a:r>
              <a:rPr lang="en-US" dirty="0"/>
              <a:t>fetch a pail of water 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Jack </a:t>
            </a:r>
            <a:r>
              <a:rPr lang="en-US" dirty="0"/>
              <a:t>fell down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broke his crown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And </a:t>
            </a:r>
            <a:r>
              <a:rPr lang="en-US" dirty="0"/>
              <a:t>Jill came tumbling </a:t>
            </a:r>
            <a:r>
              <a:rPr lang="en-US" dirty="0" smtClean="0"/>
              <a:t>after</a:t>
            </a:r>
          </a:p>
          <a:p>
            <a:endParaRPr lang="en-US" dirty="0"/>
          </a:p>
          <a:p>
            <a:r>
              <a:rPr lang="en-US" dirty="0" smtClean="0"/>
              <a:t>Let’s Analyze this Children’s Rhyme.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 and Jill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343400" cy="4525963"/>
          </a:xfrm>
        </p:spPr>
        <p:txBody>
          <a:bodyPr/>
          <a:lstStyle/>
          <a:p>
            <a:r>
              <a:rPr lang="en-US" dirty="0"/>
              <a:t>Jack and Jill went up the </a:t>
            </a:r>
            <a:r>
              <a:rPr lang="en-US" dirty="0" smtClean="0"/>
              <a:t>hill</a:t>
            </a:r>
          </a:p>
          <a:p>
            <a:r>
              <a:rPr lang="en-US" dirty="0" smtClean="0"/>
              <a:t>To </a:t>
            </a:r>
            <a:r>
              <a:rPr lang="en-US" dirty="0"/>
              <a:t>fetch a pail of </a:t>
            </a:r>
            <a:r>
              <a:rPr lang="en-US" dirty="0" smtClean="0"/>
              <a:t>water.</a:t>
            </a:r>
          </a:p>
          <a:p>
            <a:r>
              <a:rPr lang="en-US" dirty="0" smtClean="0"/>
              <a:t>Jack </a:t>
            </a:r>
            <a:r>
              <a:rPr lang="en-US" dirty="0"/>
              <a:t>fell down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broke his crown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And </a:t>
            </a:r>
            <a:r>
              <a:rPr lang="en-US" dirty="0"/>
              <a:t>Jill came tumbling </a:t>
            </a:r>
            <a:r>
              <a:rPr lang="en-US" dirty="0" smtClean="0"/>
              <a:t>after.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066800"/>
            <a:ext cx="3810000" cy="503396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Who are Jack &amp; Jill?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How are they related?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do they need the pail of water for?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Why did Jack fall down?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Why did Jill fall down after him?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7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Analysis vs. Summary</a:t>
            </a:r>
            <a:endParaRPr lang="en-US" sz="4400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3600" smtClean="0"/>
              <a:t>When writing an essay, it’s very easy to fall on what I call the Slippery Slope of Sloppy Summaries.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600" smtClean="0"/>
              <a:t>What this means is that when you’re writing an essay, SUMMARY takes a back seat to a word called ANALYSIS.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1371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7200" dirty="0" smtClean="0"/>
              <a:t>ANALYSIS</a:t>
            </a:r>
            <a:endParaRPr lang="en-US" sz="7200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3200" smtClean="0"/>
              <a:t>How many of you have seen/heard this word before?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smtClean="0"/>
              <a:t>In the simplest terms, ANALYSIS is a conclusion that you draw based on the EVIDENCE that you have on hand.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smtClean="0"/>
              <a:t>So how is that different from a summary?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smtClean="0"/>
              <a:t>Let’s try an experiment…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/>
              <a:t>EXPERIMENTING IS FUN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US" sz="2400" dirty="0" smtClean="0"/>
              <a:t>Let’s read this excerpt as a class.  When we’re through, write a brief SUMMARY in your WN.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US" sz="2400" b="0" dirty="0"/>
              <a:t>“I am a cripple.  I choose this word to name me.  I choose from among several possibilities, the most common of which are “handicapped” and “disabled.”  I made the choice a number of years ago, without thinking, unaware of my motives for doing so.  Even now, I’m not sure what those motives are, but I recognize that they are complex and not entirely flattering.  People – crippled or not – wince at the word “cripple,” as they do not at “handicapped” </a:t>
            </a:r>
            <a:r>
              <a:rPr lang="en-US" sz="2400" b="0"/>
              <a:t>or </a:t>
            </a:r>
            <a:r>
              <a:rPr lang="en-US" sz="2400" b="0" smtClean="0"/>
              <a:t>“disabled</a:t>
            </a:r>
            <a:r>
              <a:rPr lang="en-US" sz="2400" b="0" dirty="0"/>
              <a:t>.”  Perhaps I want them to wince.  I want them to see me as a tough customer, one to whom the fates/gods/viruses have not been kind, but who can face the brutal truth of her existence squarely.  As a cripple, I swagger</a:t>
            </a:r>
            <a:r>
              <a:rPr lang="en-US" sz="2400" b="0" dirty="0" smtClean="0"/>
              <a:t>.” –Nancy </a:t>
            </a:r>
            <a:r>
              <a:rPr lang="en-US" sz="2400" b="0" dirty="0" err="1" smtClean="0"/>
              <a:t>Mairs</a:t>
            </a:r>
            <a:endParaRPr lang="en-US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371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8800" dirty="0" smtClean="0"/>
              <a:t>So…</a:t>
            </a:r>
            <a:endParaRPr lang="en-US" sz="8800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If a summary is a basic retelling of a story’s main events, what does that make ANALYSIS?</a:t>
            </a:r>
          </a:p>
          <a:p>
            <a:endParaRPr lang="en-US" smtClean="0"/>
          </a:p>
        </p:txBody>
      </p:sp>
      <p:pic>
        <p:nvPicPr>
          <p:cNvPr id="17411" name="Picture 2" descr="C:\Users\alexander.springer\AppData\Local\Microsoft\Windows\Temporary Internet Files\Content.IE5\E8CC7E1N\MM900282748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470275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ular Callout 3"/>
          <p:cNvSpPr/>
          <p:nvPr/>
        </p:nvSpPr>
        <p:spPr>
          <a:xfrm>
            <a:off x="4191000" y="2971800"/>
            <a:ext cx="3352800" cy="1905000"/>
          </a:xfrm>
          <a:prstGeom prst="wedgeRoundRectCallout">
            <a:avLst>
              <a:gd name="adj1" fmla="val -57702"/>
              <a:gd name="adj2" fmla="val 8876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Ænigma Scrawl 4 BRK" pitchFamily="2" charset="0"/>
              </a:rPr>
              <a:t>Why must you burden my mind with such questions? WHY!?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371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HOW TO ANALYZE BOOKS AND STUFF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267200"/>
          </a:xfrm>
        </p:spPr>
        <p:txBody>
          <a:bodyPr rtlCol="0">
            <a:normAutofit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US" sz="2400" dirty="0" smtClean="0"/>
              <a:t>To conduct an ANALYSIS, one must go beyond what the story is about to HOW THE STORY IS WRITTEN and WHY.</a:t>
            </a:r>
          </a:p>
          <a:p>
            <a:pPr fontAlgn="auto">
              <a:buFont typeface="Arial" pitchFamily="34" charset="0"/>
              <a:buNone/>
              <a:defRPr/>
            </a:pPr>
            <a:endParaRPr lang="en-US" sz="2200" dirty="0" smtClean="0"/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en-US" sz="2200" b="0" dirty="0"/>
              <a:t>How does the author’s </a:t>
            </a:r>
            <a:r>
              <a:rPr lang="en-US" sz="2200" dirty="0"/>
              <a:t>writing</a:t>
            </a:r>
            <a:r>
              <a:rPr lang="en-US" sz="2200" b="0" dirty="0"/>
              <a:t> </a:t>
            </a:r>
            <a:r>
              <a:rPr lang="en-US" sz="2200" b="0" dirty="0" smtClean="0"/>
              <a:t>fulfill </a:t>
            </a:r>
            <a:r>
              <a:rPr lang="en-US" sz="2200" b="0" dirty="0"/>
              <a:t>his/her </a:t>
            </a:r>
            <a:r>
              <a:rPr lang="en-US" sz="2200" dirty="0"/>
              <a:t>purpose</a:t>
            </a:r>
            <a:r>
              <a:rPr lang="en-US" sz="2200" b="0" dirty="0" smtClean="0"/>
              <a:t>?</a:t>
            </a:r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en-US" sz="2200" b="0" dirty="0"/>
              <a:t>How does the text create meaning?  Why did the author make the choices he/she did?  How effective are the author’s choices?  </a:t>
            </a:r>
            <a:r>
              <a:rPr lang="en-US" sz="2200" b="0" dirty="0" smtClean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How the writing fulfills the author’s purpose: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US" b="0" dirty="0" smtClean="0"/>
              <a:t>Things </a:t>
            </a:r>
            <a:r>
              <a:rPr lang="en-US" b="0" dirty="0"/>
              <a:t>to </a:t>
            </a:r>
            <a:r>
              <a:rPr lang="en-US" b="0" dirty="0" smtClean="0"/>
              <a:t>consider </a:t>
            </a:r>
            <a:r>
              <a:rPr lang="en-US" b="0" smtClean="0"/>
              <a:t>about the WRITING</a:t>
            </a:r>
            <a:r>
              <a:rPr lang="en-US" b="0" dirty="0" smtClean="0"/>
              <a:t>…</a:t>
            </a:r>
            <a:endParaRPr lang="en-US" b="0" dirty="0"/>
          </a:p>
          <a:p>
            <a:pPr fontAlgn="auto">
              <a:buFont typeface="Arial" pitchFamily="34" charset="0"/>
              <a:buNone/>
              <a:defRPr/>
            </a:pPr>
            <a:r>
              <a:rPr lang="en-US" dirty="0"/>
              <a:t>Literary Elements:  </a:t>
            </a:r>
            <a:r>
              <a:rPr lang="en-US" b="0" dirty="0"/>
              <a:t>How does the author use characterization, setting, plot, point of view, tone, </a:t>
            </a:r>
            <a:r>
              <a:rPr lang="en-US" b="0" dirty="0" smtClean="0"/>
              <a:t>genre?</a:t>
            </a:r>
            <a:endParaRPr lang="en-US" b="0" dirty="0"/>
          </a:p>
          <a:p>
            <a:pPr fontAlgn="auto">
              <a:buFont typeface="Arial" pitchFamily="34" charset="0"/>
              <a:buNone/>
              <a:defRPr/>
            </a:pPr>
            <a:r>
              <a:rPr lang="en-US" dirty="0"/>
              <a:t>Imagery:  </a:t>
            </a:r>
            <a:r>
              <a:rPr lang="en-US" b="0" dirty="0"/>
              <a:t>What details does the author include?  What figurative language is used?  Why?  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US" dirty="0" smtClean="0"/>
              <a:t>Word </a:t>
            </a:r>
            <a:r>
              <a:rPr lang="en-US" dirty="0"/>
              <a:t>Choice (Diction): </a:t>
            </a:r>
            <a:r>
              <a:rPr lang="en-US" b="0" dirty="0"/>
              <a:t>Does the author use big words? Why must he/she do that?  Connotation?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US" dirty="0"/>
              <a:t>Sentence </a:t>
            </a:r>
            <a:r>
              <a:rPr lang="en-US" dirty="0" smtClean="0"/>
              <a:t>Structure (Syntax): </a:t>
            </a:r>
            <a:r>
              <a:rPr lang="en-US" b="0" dirty="0"/>
              <a:t>Does the author write in really long dramatic sentences? Or does he/she prefer short, lean ones? Why did he/she make that choice? </a:t>
            </a:r>
          </a:p>
          <a:p>
            <a:pPr fontAlgn="auto">
              <a:buFont typeface="Arial" pitchFamily="34" charset="0"/>
              <a:buNone/>
              <a:defRPr/>
            </a:pPr>
            <a:r>
              <a:rPr lang="en-US" dirty="0"/>
              <a:t>Organization: </a:t>
            </a:r>
            <a:r>
              <a:rPr lang="en-US" b="0" dirty="0"/>
              <a:t>How has the author organized his/her information? Does it help or hurt the message he/she’s trying to communicate?</a:t>
            </a:r>
          </a:p>
          <a:p>
            <a:pPr fontAlgn="auto"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How the writing fulfills the author’s purpose: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Font typeface="Arial" pitchFamily="34" charset="0"/>
              <a:buNone/>
              <a:defRPr/>
            </a:pPr>
            <a:r>
              <a:rPr lang="en-US" dirty="0" smtClean="0"/>
              <a:t>Things to consider about AUTHOR’S PURPOSE:  </a:t>
            </a:r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en-US" dirty="0" smtClean="0"/>
              <a:t>For nonfiction:  What is the author’s purpose?  To persuade?  Inform?  Critique?  </a:t>
            </a:r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en-US" dirty="0" smtClean="0"/>
              <a:t>How does the writing prove the author’s thesis?  </a:t>
            </a:r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en-US" dirty="0" smtClean="0"/>
              <a:t>What is the theme of the story?  How does the writing contribute to that theme?  </a:t>
            </a:r>
          </a:p>
          <a:p>
            <a:pPr marL="342900" indent="-342900" fontAlgn="auto">
              <a:buFont typeface="Arial" pitchFamily="34" charset="0"/>
              <a:buChar char="•"/>
              <a:defRPr/>
            </a:pPr>
            <a:r>
              <a:rPr lang="en-US" dirty="0" smtClean="0"/>
              <a:t>How does the writing illustrate the author’s main point?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HOW TO </a:t>
            </a:r>
            <a:r>
              <a:rPr lang="en-US" dirty="0" smtClean="0"/>
              <a:t>ANALYZE in two easy steps 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Step 1:  Observe</a:t>
            </a:r>
          </a:p>
          <a:p>
            <a:r>
              <a:rPr lang="en-US" smtClean="0"/>
              <a:t>What patterns do you notice?  What literary devices are used?  What is emphasized?  What words stand out?  What organizational structures are used?  </a:t>
            </a:r>
          </a:p>
          <a:p>
            <a:endParaRPr lang="en-US" smtClean="0"/>
          </a:p>
          <a:p>
            <a:r>
              <a:rPr lang="en-US" i="1" smtClean="0"/>
              <a:t>Step 2:  Interpret and Connect</a:t>
            </a:r>
          </a:p>
          <a:p>
            <a:r>
              <a:rPr lang="en-US" smtClean="0"/>
              <a:t>What is the effect?  What does it add to the story as a whole?  Why did the author make that choice?  How does it fulfill the author’s purpose?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1186</TotalTime>
  <Words>980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Analysis Boot Camp</vt:lpstr>
      <vt:lpstr>Analysis vs. Summary</vt:lpstr>
      <vt:lpstr>ANALYSIS</vt:lpstr>
      <vt:lpstr>EXPERIMENTING IS FUN</vt:lpstr>
      <vt:lpstr>So…</vt:lpstr>
      <vt:lpstr>HOW TO ANALYZE BOOKS AND STUFF</vt:lpstr>
      <vt:lpstr>How the writing fulfills the author’s purpose: </vt:lpstr>
      <vt:lpstr>How the writing fulfills the author’s purpose: </vt:lpstr>
      <vt:lpstr>HOW TO ANALYZE in two easy steps </vt:lpstr>
      <vt:lpstr>EXPERIMENTING IS STILL FUN</vt:lpstr>
      <vt:lpstr>TO SUMMARIZE (GET IT?)</vt:lpstr>
      <vt:lpstr>Remember…</vt:lpstr>
      <vt:lpstr>And finally…</vt:lpstr>
      <vt:lpstr>Jack and Jill</vt:lpstr>
      <vt:lpstr>Jack and Jill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Boot Camp</dc:title>
  <dc:creator>Springer, Alexander</dc:creator>
  <cp:lastModifiedBy>ASDTeacher</cp:lastModifiedBy>
  <cp:revision>22</cp:revision>
  <dcterms:created xsi:type="dcterms:W3CDTF">2013-08-26T18:13:39Z</dcterms:created>
  <dcterms:modified xsi:type="dcterms:W3CDTF">2017-02-22T19:20:46Z</dcterms:modified>
</cp:coreProperties>
</file>