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89" r:id="rId8"/>
    <p:sldId id="263" r:id="rId9"/>
    <p:sldId id="264" r:id="rId10"/>
    <p:sldId id="265" r:id="rId11"/>
    <p:sldId id="266" r:id="rId12"/>
    <p:sldId id="267" r:id="rId13"/>
    <p:sldId id="279" r:id="rId14"/>
    <p:sldId id="268" r:id="rId15"/>
    <p:sldId id="269" r:id="rId16"/>
    <p:sldId id="270" r:id="rId17"/>
    <p:sldId id="284" r:id="rId18"/>
    <p:sldId id="285" r:id="rId19"/>
    <p:sldId id="286" r:id="rId20"/>
    <p:sldId id="288" r:id="rId21"/>
    <p:sldId id="287" r:id="rId22"/>
    <p:sldId id="271" r:id="rId23"/>
    <p:sldId id="272" r:id="rId24"/>
    <p:sldId id="277" r:id="rId25"/>
    <p:sldId id="278" r:id="rId26"/>
    <p:sldId id="280" r:id="rId27"/>
    <p:sldId id="281" r:id="rId28"/>
    <p:sldId id="282" r:id="rId29"/>
    <p:sldId id="290" r:id="rId3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F3785DC3-2C0D-42FE-85B2-BA1DB11BA287}" type="datetimeFigureOut">
              <a:rPr lang="en-US"/>
              <a:pPr>
                <a:defRPr/>
              </a:pPr>
              <a:t>7/27/2016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26F0327-B561-4B84-8508-A2668246BEC7}"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1E14A0E-7682-49F6-97E3-EF75A8059F3A}" type="datetimeFigureOut">
              <a:rPr lang="en-US"/>
              <a:pPr>
                <a:defRPr/>
              </a:pPr>
              <a:t>7/27/2016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51A3B71-0A44-445A-9395-754C686E2483}"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DF4B0A2-6A7A-49E4-8951-230365220C2A}" type="datetimeFigureOut">
              <a:rPr lang="en-US"/>
              <a:pPr>
                <a:defRPr/>
              </a:pPr>
              <a:t>7/27/2016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FCD4D8E-ECFC-42DE-A9C1-82AF054C5A47}"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EC7ABA6-9DF3-413A-943E-5D1882CBA082}" type="datetimeFigureOut">
              <a:rPr lang="en-US"/>
              <a:pPr>
                <a:defRPr/>
              </a:pPr>
              <a:t>7/27/2016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2083B77-EE01-45B5-AC58-ADECF648521F}"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10F89D21-0BCC-45FD-A9C5-1F5CC7F1EE92}" type="datetimeFigureOut">
              <a:rPr lang="en-US"/>
              <a:pPr>
                <a:defRPr/>
              </a:pPr>
              <a:t>7/27/2016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8EFAB4A-ED17-4478-876E-316A217FC003}"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C5890E7A-22EB-498A-ADF3-6363150AC5A5}" type="datetimeFigureOut">
              <a:rPr lang="en-US"/>
              <a:pPr>
                <a:defRPr/>
              </a:pPr>
              <a:t>7/27/2016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B0745CD-65E9-4032-AFB9-E153108D035C}"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2490855B-0040-450B-B940-6D209F20F9E0}" type="datetimeFigureOut">
              <a:rPr lang="en-US"/>
              <a:pPr>
                <a:defRPr/>
              </a:pPr>
              <a:t>7/27/2016</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7250A2C5-52FD-4023-A00F-86C9689C26B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90403D4E-F3AC-4D2D-8C01-484189B0ADD3}" type="datetimeFigureOut">
              <a:rPr lang="en-US"/>
              <a:pPr>
                <a:defRPr/>
              </a:pPr>
              <a:t>7/27/2016</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841C49F0-77D7-465C-B21E-E85A98CFE030}"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6962C29-92CE-4886-AD88-BF05AE30C399}" type="datetimeFigureOut">
              <a:rPr lang="en-US"/>
              <a:pPr>
                <a:defRPr/>
              </a:pPr>
              <a:t>7/27/2016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BDBFC735-5069-48D4-90F3-6F4D8C099F29}"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F59F47A-32BD-479A-9B6B-73CA311548D9}" type="datetimeFigureOut">
              <a:rPr lang="en-US"/>
              <a:pPr>
                <a:defRPr/>
              </a:pPr>
              <a:t>7/27/2016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578B1DF-A431-4ACE-900A-E27D315EE8BD}"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75538A1-4C92-4D4B-936C-76C5DC9635FC}" type="datetimeFigureOut">
              <a:rPr lang="en-US"/>
              <a:pPr>
                <a:defRPr/>
              </a:pPr>
              <a:t>7/27/2016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F3672EC-9477-41E7-A58D-3C65B3319A0D}"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B342E1EF-AFAB-4CBC-81A9-8B6971688F7C}" type="datetimeFigureOut">
              <a:rPr lang="en-US"/>
              <a:pPr>
                <a:defRPr/>
              </a:pPr>
              <a:t>7/27/2016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66B9EDB8-8DA7-4FAA-A63A-84E787342A5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image" Target="../media/image12.w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4.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28.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mrscoxenglishcorner.weebly.com/"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ctrTitle"/>
          </p:nvPr>
        </p:nvSpPr>
        <p:spPr/>
        <p:txBody>
          <a:bodyPr/>
          <a:lstStyle/>
          <a:p>
            <a:pPr eaLnBrk="1" hangingPunct="1"/>
            <a:r>
              <a:rPr lang="en-US" dirty="0" smtClean="0"/>
              <a:t>8</a:t>
            </a:r>
            <a:r>
              <a:rPr lang="en-US" baseline="30000" dirty="0" smtClean="0"/>
              <a:t>th</a:t>
            </a:r>
            <a:r>
              <a:rPr lang="en-US" dirty="0" smtClean="0"/>
              <a:t> Grade English 2016-17</a:t>
            </a:r>
          </a:p>
        </p:txBody>
      </p:sp>
      <p:sp>
        <p:nvSpPr>
          <p:cNvPr id="3" name="Subtitle 2"/>
          <p:cNvSpPr>
            <a:spLocks noGrp="1"/>
          </p:cNvSpPr>
          <p:nvPr>
            <p:ph type="subTitle" idx="1"/>
          </p:nvPr>
        </p:nvSpPr>
        <p:spPr/>
        <p:txBody>
          <a:bodyPr rtlCol="0">
            <a:normAutofit/>
          </a:bodyPr>
          <a:lstStyle/>
          <a:p>
            <a:pPr eaLnBrk="1" fontAlgn="auto" hangingPunct="1">
              <a:spcAft>
                <a:spcPts val="0"/>
              </a:spcAft>
              <a:buFont typeface="Arial" pitchFamily="34" charset="0"/>
              <a:buNone/>
              <a:defRPr/>
            </a:pPr>
            <a:r>
              <a:rPr lang="en-US" dirty="0" smtClean="0"/>
              <a:t>Mrs. Cox</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p:txBody>
          <a:bodyPr/>
          <a:lstStyle/>
          <a:p>
            <a:pPr eaLnBrk="1" hangingPunct="1"/>
            <a:r>
              <a:rPr lang="en-US" smtClean="0"/>
              <a:t>Citizenship and Participation</a:t>
            </a:r>
          </a:p>
        </p:txBody>
      </p:sp>
      <p:sp>
        <p:nvSpPr>
          <p:cNvPr id="22530" name="Content Placeholder 2"/>
          <p:cNvSpPr>
            <a:spLocks noGrp="1"/>
          </p:cNvSpPr>
          <p:nvPr>
            <p:ph idx="1"/>
          </p:nvPr>
        </p:nvSpPr>
        <p:spPr/>
        <p:txBody>
          <a:bodyPr/>
          <a:lstStyle/>
          <a:p>
            <a:pPr eaLnBrk="1" hangingPunct="1"/>
            <a:r>
              <a:rPr lang="en-US" dirty="0" smtClean="0"/>
              <a:t>Citizenship grades are given based on attendance, participation, and class behavior. Office referrals result in a full grade drop in citizenship.</a:t>
            </a:r>
          </a:p>
          <a:p>
            <a:pPr eaLnBrk="1" hangingPunct="1"/>
            <a:r>
              <a:rPr lang="en-US" dirty="0" smtClean="0"/>
              <a:t>Participation points are give based on attendance, preparation, </a:t>
            </a:r>
            <a:r>
              <a:rPr lang="en-US" dirty="0" err="1" smtClean="0"/>
              <a:t>tardies</a:t>
            </a:r>
            <a:r>
              <a:rPr lang="en-US" dirty="0" smtClean="0"/>
              <a:t>, truancies, and following class rules.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p:txBody>
          <a:bodyPr/>
          <a:lstStyle/>
          <a:p>
            <a:pPr eaLnBrk="1" hangingPunct="1"/>
            <a:r>
              <a:rPr lang="en-US" smtClean="0"/>
              <a:t>Extra Credit</a:t>
            </a:r>
          </a:p>
        </p:txBody>
      </p:sp>
      <p:sp>
        <p:nvSpPr>
          <p:cNvPr id="3" name="Content Placeholder 2"/>
          <p:cNvSpPr>
            <a:spLocks noGrp="1"/>
          </p:cNvSpPr>
          <p:nvPr>
            <p:ph idx="1"/>
          </p:nvPr>
        </p:nvSpPr>
        <p:spPr>
          <a:xfrm>
            <a:off x="457200" y="1600200"/>
            <a:ext cx="8229600" cy="4953000"/>
          </a:xfrm>
        </p:spPr>
        <p:txBody>
          <a:bodyPr rtlCol="0">
            <a:normAutofit/>
          </a:bodyPr>
          <a:lstStyle/>
          <a:p>
            <a:pPr eaLnBrk="1" fontAlgn="auto" hangingPunct="1">
              <a:spcAft>
                <a:spcPts val="0"/>
              </a:spcAft>
              <a:buFont typeface="Arial" pitchFamily="34" charset="0"/>
              <a:buChar char="•"/>
              <a:defRPr/>
            </a:pPr>
            <a:r>
              <a:rPr lang="en-US" b="1" dirty="0" smtClean="0"/>
              <a:t>I will NOT allow students to turn in any extra credit if they have any </a:t>
            </a:r>
            <a:r>
              <a:rPr lang="en-US" b="1" i="1" u="sng" dirty="0" smtClean="0"/>
              <a:t>missing</a:t>
            </a:r>
            <a:r>
              <a:rPr lang="en-US" b="1" dirty="0" smtClean="0"/>
              <a:t> assignments.</a:t>
            </a:r>
          </a:p>
          <a:p>
            <a:pPr eaLnBrk="1" fontAlgn="auto" hangingPunct="1">
              <a:spcAft>
                <a:spcPts val="0"/>
              </a:spcAft>
              <a:buFont typeface="Arial" pitchFamily="34" charset="0"/>
              <a:buChar char="•"/>
              <a:defRPr/>
            </a:pPr>
            <a:r>
              <a:rPr lang="en-US" dirty="0"/>
              <a:t>A</a:t>
            </a:r>
            <a:r>
              <a:rPr lang="en-US" dirty="0" smtClean="0"/>
              <a:t>ny unused late work passes (I do this for you!)</a:t>
            </a:r>
          </a:p>
          <a:p>
            <a:pPr eaLnBrk="1" fontAlgn="auto" hangingPunct="1">
              <a:spcAft>
                <a:spcPts val="0"/>
              </a:spcAft>
              <a:buFont typeface="Arial" pitchFamily="34" charset="0"/>
              <a:buChar char="•"/>
              <a:defRPr/>
            </a:pPr>
            <a:r>
              <a:rPr lang="en-US" dirty="0" smtClean="0"/>
              <a:t>Donate 2 grade level appropriate books to the class library</a:t>
            </a:r>
          </a:p>
          <a:p>
            <a:pPr eaLnBrk="1" fontAlgn="auto" hangingPunct="1">
              <a:spcAft>
                <a:spcPts val="0"/>
              </a:spcAft>
              <a:buFont typeface="Arial" pitchFamily="34" charset="0"/>
              <a:buChar char="•"/>
              <a:defRPr/>
            </a:pPr>
            <a:r>
              <a:rPr lang="en-US" dirty="0" smtClean="0"/>
              <a:t>3% extra credit allowed each term</a:t>
            </a:r>
            <a:endParaRPr lang="en-US" dirty="0"/>
          </a:p>
          <a:p>
            <a:pPr lvl="1" eaLnBrk="1" fontAlgn="auto" hangingPunct="1">
              <a:spcAft>
                <a:spcPts val="0"/>
              </a:spcAft>
              <a:buFont typeface="Arial" pitchFamily="34" charset="0"/>
              <a:buChar char="•"/>
              <a:defRPr/>
            </a:pPr>
            <a:r>
              <a:rPr lang="en-US" dirty="0" smtClean="0"/>
              <a:t>Extra credit will NOT be entered until the end of the term.</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p:txBody>
          <a:bodyPr/>
          <a:lstStyle/>
          <a:p>
            <a:pPr eaLnBrk="1" hangingPunct="1"/>
            <a:r>
              <a:rPr lang="en-US" smtClean="0"/>
              <a:t>Grading Policy</a:t>
            </a:r>
          </a:p>
        </p:txBody>
      </p:sp>
      <p:sp>
        <p:nvSpPr>
          <p:cNvPr id="24578" name="Text Placeholder 3"/>
          <p:cNvSpPr>
            <a:spLocks noGrp="1"/>
          </p:cNvSpPr>
          <p:nvPr>
            <p:ph type="body" idx="1"/>
          </p:nvPr>
        </p:nvSpPr>
        <p:spPr/>
        <p:txBody>
          <a:bodyPr/>
          <a:lstStyle/>
          <a:p>
            <a:pPr eaLnBrk="1" hangingPunct="1"/>
            <a:r>
              <a:rPr lang="en-US" smtClean="0"/>
              <a:t>Weighted Scale</a:t>
            </a:r>
          </a:p>
        </p:txBody>
      </p:sp>
      <p:graphicFrame>
        <p:nvGraphicFramePr>
          <p:cNvPr id="8" name="Content Placeholder 7"/>
          <p:cNvGraphicFramePr>
            <a:graphicFrameLocks noGrp="1"/>
          </p:cNvGraphicFramePr>
          <p:nvPr>
            <p:ph sz="half" idx="2"/>
            <p:extLst>
              <p:ext uri="{D42A27DB-BD31-4B8C-83A1-F6EECF244321}">
                <p14:modId xmlns:p14="http://schemas.microsoft.com/office/powerpoint/2010/main" val="3864784255"/>
              </p:ext>
            </p:extLst>
          </p:nvPr>
        </p:nvGraphicFramePr>
        <p:xfrm>
          <a:off x="457200" y="2174875"/>
          <a:ext cx="4040188" cy="1112520"/>
        </p:xfrm>
        <a:graphic>
          <a:graphicData uri="http://schemas.openxmlformats.org/drawingml/2006/table">
            <a:tbl>
              <a:tblPr firstRow="1" bandRow="1">
                <a:tableStyleId>{D7AC3CCA-C797-4891-BE02-D94E43425B78}</a:tableStyleId>
              </a:tblPr>
              <a:tblGrid>
                <a:gridCol w="2020094"/>
                <a:gridCol w="2020094"/>
              </a:tblGrid>
              <a:tr h="370840">
                <a:tc>
                  <a:txBody>
                    <a:bodyPr/>
                    <a:lstStyle/>
                    <a:p>
                      <a:r>
                        <a:rPr lang="en-US" b="1" dirty="0" smtClean="0"/>
                        <a:t>Participation</a:t>
                      </a:r>
                      <a:endParaRPr lang="en-US" b="1" dirty="0"/>
                    </a:p>
                  </a:txBody>
                  <a:tcPr/>
                </a:tc>
                <a:tc>
                  <a:txBody>
                    <a:bodyPr/>
                    <a:lstStyle/>
                    <a:p>
                      <a:pPr algn="r"/>
                      <a:r>
                        <a:rPr lang="en-US" b="1" dirty="0" smtClean="0"/>
                        <a:t>10%</a:t>
                      </a:r>
                      <a:endParaRPr lang="en-US" b="1" dirty="0"/>
                    </a:p>
                  </a:txBody>
                  <a:tcPr/>
                </a:tc>
              </a:tr>
              <a:tr h="370840">
                <a:tc>
                  <a:txBody>
                    <a:bodyPr/>
                    <a:lstStyle/>
                    <a:p>
                      <a:r>
                        <a:rPr lang="en-US" b="1" dirty="0" smtClean="0"/>
                        <a:t>Reading</a:t>
                      </a:r>
                      <a:endParaRPr lang="en-US" b="1" dirty="0"/>
                    </a:p>
                  </a:txBody>
                  <a:tcPr/>
                </a:tc>
                <a:tc>
                  <a:txBody>
                    <a:bodyPr/>
                    <a:lstStyle/>
                    <a:p>
                      <a:pPr algn="r"/>
                      <a:r>
                        <a:rPr lang="en-US" b="1" dirty="0" smtClean="0"/>
                        <a:t>10%</a:t>
                      </a:r>
                      <a:endParaRPr lang="en-US" b="1" dirty="0"/>
                    </a:p>
                  </a:txBody>
                  <a:tcPr/>
                </a:tc>
              </a:tr>
              <a:tr h="370840">
                <a:tc>
                  <a:txBody>
                    <a:bodyPr/>
                    <a:lstStyle/>
                    <a:p>
                      <a:r>
                        <a:rPr lang="en-US" sz="1600" b="1" dirty="0" smtClean="0"/>
                        <a:t>Homework/Projects</a:t>
                      </a:r>
                      <a:endParaRPr lang="en-US" sz="1600" b="1" dirty="0"/>
                    </a:p>
                  </a:txBody>
                  <a:tcPr/>
                </a:tc>
                <a:tc>
                  <a:txBody>
                    <a:bodyPr/>
                    <a:lstStyle/>
                    <a:p>
                      <a:pPr algn="r"/>
                      <a:r>
                        <a:rPr lang="en-US" b="1" dirty="0" smtClean="0"/>
                        <a:t>80%</a:t>
                      </a:r>
                      <a:endParaRPr lang="en-US" b="1" dirty="0"/>
                    </a:p>
                  </a:txBody>
                  <a:tcPr/>
                </a:tc>
              </a:tr>
            </a:tbl>
          </a:graphicData>
        </a:graphic>
      </p:graphicFrame>
      <p:sp>
        <p:nvSpPr>
          <p:cNvPr id="24596" name="Text Placeholder 5"/>
          <p:cNvSpPr>
            <a:spLocks noGrp="1"/>
          </p:cNvSpPr>
          <p:nvPr>
            <p:ph type="body" sz="quarter" idx="3"/>
          </p:nvPr>
        </p:nvSpPr>
        <p:spPr>
          <a:xfrm>
            <a:off x="4648200" y="3124200"/>
            <a:ext cx="4041775" cy="639763"/>
          </a:xfrm>
        </p:spPr>
        <p:txBody>
          <a:bodyPr/>
          <a:lstStyle/>
          <a:p>
            <a:pPr eaLnBrk="1" hangingPunct="1"/>
            <a:r>
              <a:rPr lang="en-US" smtClean="0"/>
              <a:t>Grading Scale</a:t>
            </a:r>
          </a:p>
        </p:txBody>
      </p:sp>
      <p:graphicFrame>
        <p:nvGraphicFramePr>
          <p:cNvPr id="9" name="Content Placeholder 8"/>
          <p:cNvGraphicFramePr>
            <a:graphicFrameLocks noGrp="1"/>
          </p:cNvGraphicFramePr>
          <p:nvPr>
            <p:ph sz="quarter" idx="4"/>
          </p:nvPr>
        </p:nvGraphicFramePr>
        <p:xfrm>
          <a:off x="4648200" y="3733800"/>
          <a:ext cx="4041774" cy="1895475"/>
        </p:xfrm>
        <a:graphic>
          <a:graphicData uri="http://schemas.openxmlformats.org/drawingml/2006/table">
            <a:tbl>
              <a:tblPr firstRow="1" bandRow="1">
                <a:tableStyleId>{8A107856-5554-42FB-B03E-39F5DBC370BA}</a:tableStyleId>
              </a:tblPr>
              <a:tblGrid>
                <a:gridCol w="1347258"/>
                <a:gridCol w="1347258"/>
                <a:gridCol w="1347258"/>
              </a:tblGrid>
              <a:tr h="412115">
                <a:tc>
                  <a:txBody>
                    <a:bodyPr/>
                    <a:lstStyle/>
                    <a:p>
                      <a:endParaRPr lang="en-US" b="1" dirty="0"/>
                    </a:p>
                  </a:txBody>
                  <a:tcPr/>
                </a:tc>
                <a:tc>
                  <a:txBody>
                    <a:bodyPr/>
                    <a:lstStyle/>
                    <a:p>
                      <a:r>
                        <a:rPr lang="en-US" b="1" dirty="0" smtClean="0"/>
                        <a:t>A=94-100%</a:t>
                      </a:r>
                      <a:endParaRPr lang="en-US" b="1" dirty="0"/>
                    </a:p>
                  </a:txBody>
                  <a:tcPr/>
                </a:tc>
                <a:tc>
                  <a:txBody>
                    <a:bodyPr/>
                    <a:lstStyle/>
                    <a:p>
                      <a:r>
                        <a:rPr lang="en-US" b="1" dirty="0" smtClean="0"/>
                        <a:t>A-=90-93%</a:t>
                      </a:r>
                      <a:endParaRPr lang="en-US" b="1" dirty="0"/>
                    </a:p>
                  </a:txBody>
                  <a:tcPr/>
                </a:tc>
              </a:tr>
              <a:tr h="370840">
                <a:tc>
                  <a:txBody>
                    <a:bodyPr/>
                    <a:lstStyle/>
                    <a:p>
                      <a:r>
                        <a:rPr lang="en-US" b="1" dirty="0" smtClean="0"/>
                        <a:t>B+=87-89%</a:t>
                      </a:r>
                      <a:endParaRPr lang="en-US" b="1" dirty="0"/>
                    </a:p>
                  </a:txBody>
                  <a:tcPr/>
                </a:tc>
                <a:tc>
                  <a:txBody>
                    <a:bodyPr/>
                    <a:lstStyle/>
                    <a:p>
                      <a:r>
                        <a:rPr lang="en-US" b="1" dirty="0" smtClean="0"/>
                        <a:t>B=83-86%</a:t>
                      </a:r>
                      <a:endParaRPr lang="en-US" b="1" dirty="0"/>
                    </a:p>
                  </a:txBody>
                  <a:tcPr/>
                </a:tc>
                <a:tc>
                  <a:txBody>
                    <a:bodyPr/>
                    <a:lstStyle/>
                    <a:p>
                      <a:r>
                        <a:rPr lang="en-US" b="1" dirty="0" smtClean="0"/>
                        <a:t>B-=80-82%</a:t>
                      </a:r>
                      <a:endParaRPr lang="en-US" b="1" dirty="0"/>
                    </a:p>
                  </a:txBody>
                  <a:tcPr/>
                </a:tc>
              </a:tr>
              <a:tr h="370840">
                <a:tc>
                  <a:txBody>
                    <a:bodyPr/>
                    <a:lstStyle/>
                    <a:p>
                      <a:r>
                        <a:rPr lang="en-US" b="1" dirty="0" smtClean="0"/>
                        <a:t>C+=77-79%</a:t>
                      </a:r>
                      <a:endParaRPr lang="en-US" b="1" dirty="0"/>
                    </a:p>
                  </a:txBody>
                  <a:tcPr/>
                </a:tc>
                <a:tc>
                  <a:txBody>
                    <a:bodyPr/>
                    <a:lstStyle/>
                    <a:p>
                      <a:r>
                        <a:rPr lang="en-US" b="1" dirty="0" smtClean="0"/>
                        <a:t>C=73-76%</a:t>
                      </a:r>
                      <a:endParaRPr lang="en-US" b="1" dirty="0"/>
                    </a:p>
                  </a:txBody>
                  <a:tcPr/>
                </a:tc>
                <a:tc>
                  <a:txBody>
                    <a:bodyPr/>
                    <a:lstStyle/>
                    <a:p>
                      <a:r>
                        <a:rPr lang="en-US" b="1" dirty="0" smtClean="0"/>
                        <a:t>C-=70-72%</a:t>
                      </a:r>
                      <a:endParaRPr lang="en-US" b="1" dirty="0"/>
                    </a:p>
                  </a:txBody>
                  <a:tcPr/>
                </a:tc>
              </a:tr>
              <a:tr h="370840">
                <a:tc>
                  <a:txBody>
                    <a:bodyPr/>
                    <a:lstStyle/>
                    <a:p>
                      <a:r>
                        <a:rPr lang="en-US" b="1" dirty="0" smtClean="0"/>
                        <a:t>D+=67-69%</a:t>
                      </a:r>
                      <a:endParaRPr lang="en-US" b="1" dirty="0"/>
                    </a:p>
                  </a:txBody>
                  <a:tcPr/>
                </a:tc>
                <a:tc>
                  <a:txBody>
                    <a:bodyPr/>
                    <a:lstStyle/>
                    <a:p>
                      <a:r>
                        <a:rPr lang="en-US" b="1" dirty="0" smtClean="0"/>
                        <a:t>D=63-66%</a:t>
                      </a:r>
                      <a:endParaRPr lang="en-US" b="1" dirty="0"/>
                    </a:p>
                  </a:txBody>
                  <a:tcPr/>
                </a:tc>
                <a:tc>
                  <a:txBody>
                    <a:bodyPr/>
                    <a:lstStyle/>
                    <a:p>
                      <a:r>
                        <a:rPr lang="en-US" b="1" dirty="0" smtClean="0"/>
                        <a:t>D-=60-62%</a:t>
                      </a:r>
                      <a:endParaRPr lang="en-US" b="1" dirty="0"/>
                    </a:p>
                  </a:txBody>
                  <a:tcPr/>
                </a:tc>
              </a:tr>
              <a:tr h="370840">
                <a:tc>
                  <a:txBody>
                    <a:bodyPr/>
                    <a:lstStyle/>
                    <a:p>
                      <a:r>
                        <a:rPr lang="en-US" b="1" dirty="0" smtClean="0"/>
                        <a:t>F=0-59%</a:t>
                      </a:r>
                      <a:endParaRPr lang="en-US" b="1" dirty="0"/>
                    </a:p>
                  </a:txBody>
                  <a:tcPr/>
                </a:tc>
                <a:tc>
                  <a:txBody>
                    <a:bodyPr/>
                    <a:lstStyle/>
                    <a:p>
                      <a:endParaRPr lang="en-US" b="1"/>
                    </a:p>
                  </a:txBody>
                  <a:tcPr/>
                </a:tc>
                <a:tc>
                  <a:txBody>
                    <a:bodyPr/>
                    <a:lstStyle/>
                    <a:p>
                      <a:endParaRPr lang="en-US" b="1" dirty="0"/>
                    </a:p>
                  </a:txBody>
                  <a:tcPr/>
                </a:tc>
              </a:tr>
            </a:tbl>
          </a:graphicData>
        </a:graphic>
      </p:graphicFrame>
      <p:pic>
        <p:nvPicPr>
          <p:cNvPr id="24623" name="Picture 1" descr="C:\Users\Cox Fam\AppData\Local\Microsoft\Windows\Temporary Internet Files\Content.IE5\XXB51G7H\MC900359621[1].wmf"/>
          <p:cNvPicPr>
            <a:picLocks noChangeAspect="1" noChangeArrowheads="1"/>
          </p:cNvPicPr>
          <p:nvPr/>
        </p:nvPicPr>
        <p:blipFill>
          <a:blip r:embed="rId2"/>
          <a:srcRect/>
          <a:stretch>
            <a:fillRect/>
          </a:stretch>
        </p:blipFill>
        <p:spPr bwMode="auto">
          <a:xfrm>
            <a:off x="6019800" y="762000"/>
            <a:ext cx="2286000" cy="2381250"/>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p:cNvSpPr>
          <p:nvPr>
            <p:ph type="title"/>
          </p:nvPr>
        </p:nvSpPr>
        <p:spPr/>
        <p:txBody>
          <a:bodyPr/>
          <a:lstStyle/>
          <a:p>
            <a:r>
              <a:rPr lang="en-US" smtClean="0"/>
              <a:t>If you Fail</a:t>
            </a:r>
          </a:p>
        </p:txBody>
      </p:sp>
      <p:sp>
        <p:nvSpPr>
          <p:cNvPr id="36867" name="Rectangle 3"/>
          <p:cNvSpPr>
            <a:spLocks noGrp="1"/>
          </p:cNvSpPr>
          <p:nvPr>
            <p:ph type="body" idx="1"/>
          </p:nvPr>
        </p:nvSpPr>
        <p:spPr/>
        <p:txBody>
          <a:bodyPr/>
          <a:lstStyle/>
          <a:p>
            <a:r>
              <a:rPr lang="en-US" dirty="0" smtClean="0"/>
              <a:t>At the beginning of the next term, you will be stamped for English to get your grade up. </a:t>
            </a:r>
          </a:p>
          <a:p>
            <a:r>
              <a:rPr lang="en-US" dirty="0" smtClean="0"/>
              <a:t>I will stamp you during the term for ANY missing assignments.</a:t>
            </a:r>
          </a:p>
          <a:p>
            <a:r>
              <a:rPr lang="en-US" dirty="0" smtClean="0"/>
              <a:t>You will also work with Peer Mentors on missing assignments.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Content Placeholder 7"/>
          <p:cNvSpPr>
            <a:spLocks noGrp="1"/>
          </p:cNvSpPr>
          <p:nvPr>
            <p:ph idx="1"/>
          </p:nvPr>
        </p:nvSpPr>
        <p:spPr>
          <a:xfrm>
            <a:off x="457200" y="533400"/>
            <a:ext cx="8229600" cy="5592763"/>
          </a:xfrm>
        </p:spPr>
        <p:txBody>
          <a:bodyPr/>
          <a:lstStyle/>
          <a:p>
            <a:pPr eaLnBrk="1" hangingPunct="1">
              <a:buFont typeface="Arial" charset="0"/>
              <a:buNone/>
            </a:pPr>
            <a:r>
              <a:rPr lang="en-US" smtClean="0"/>
              <a:t>Plagiarism: If you don’t give proper credit when citing sources, you will be asked to redo the assignment. Until it is completed correctly, you will receive a “0”.</a:t>
            </a:r>
          </a:p>
          <a:p>
            <a:pPr eaLnBrk="1" hangingPunct="1">
              <a:buFont typeface="Arial" charset="0"/>
              <a:buNone/>
            </a:pPr>
            <a:r>
              <a:rPr lang="en-US" smtClean="0"/>
              <a:t>Peer Editing: This is an important part of the writing process. It helps you as a writer to see examples of others writing and to act as an “editor.” It also allows others to give you feedback on what readers want to see and find errors your teacher doesn’t want to see.</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p:txBody>
          <a:bodyPr/>
          <a:lstStyle/>
          <a:p>
            <a:pPr eaLnBrk="1" hangingPunct="1"/>
            <a:r>
              <a:rPr lang="en-US" dirty="0" smtClean="0"/>
              <a:t>Novels We’re Reading</a:t>
            </a:r>
          </a:p>
        </p:txBody>
      </p:sp>
      <p:sp>
        <p:nvSpPr>
          <p:cNvPr id="3" name="Content Placeholder 2"/>
          <p:cNvSpPr>
            <a:spLocks noGrp="1"/>
          </p:cNvSpPr>
          <p:nvPr>
            <p:ph idx="1"/>
          </p:nvPr>
        </p:nvSpPr>
        <p:spPr/>
        <p:txBody>
          <a:bodyPr rtlCol="0">
            <a:normAutofit lnSpcReduction="10000"/>
          </a:bodyPr>
          <a:lstStyle/>
          <a:p>
            <a:pPr eaLnBrk="1" fontAlgn="auto" hangingPunct="1">
              <a:spcAft>
                <a:spcPts val="0"/>
              </a:spcAft>
              <a:buFont typeface="Arial" pitchFamily="34" charset="0"/>
              <a:buChar char="•"/>
              <a:defRPr/>
            </a:pPr>
            <a:r>
              <a:rPr lang="en-US" i="1" dirty="0" smtClean="0"/>
              <a:t>Prisoner B-3087</a:t>
            </a:r>
            <a:r>
              <a:rPr lang="en-US" dirty="0" smtClean="0"/>
              <a:t> by Alan Gratz</a:t>
            </a:r>
          </a:p>
          <a:p>
            <a:pPr marL="0" indent="0" eaLnBrk="1" fontAlgn="auto" hangingPunct="1">
              <a:spcAft>
                <a:spcPts val="0"/>
              </a:spcAft>
              <a:buNone/>
              <a:defRPr/>
            </a:pPr>
            <a:endParaRPr lang="en-US" dirty="0"/>
          </a:p>
          <a:p>
            <a:pPr marL="0" indent="0" eaLnBrk="1" fontAlgn="auto" hangingPunct="1">
              <a:spcAft>
                <a:spcPts val="0"/>
              </a:spcAft>
              <a:buNone/>
              <a:defRPr/>
            </a:pPr>
            <a:endParaRPr lang="en-US" dirty="0" smtClean="0"/>
          </a:p>
          <a:p>
            <a:pPr eaLnBrk="1" fontAlgn="auto" hangingPunct="1">
              <a:spcAft>
                <a:spcPts val="0"/>
              </a:spcAft>
              <a:buFont typeface="Arial" pitchFamily="34" charset="0"/>
              <a:buChar char="•"/>
              <a:defRPr/>
            </a:pPr>
            <a:r>
              <a:rPr lang="en-US" i="1" dirty="0" smtClean="0"/>
              <a:t>Ender’s Game</a:t>
            </a:r>
            <a:r>
              <a:rPr lang="en-US" dirty="0" smtClean="0"/>
              <a:t> by Orson Scott Card</a:t>
            </a:r>
            <a:endParaRPr lang="en-US" i="1" dirty="0"/>
          </a:p>
          <a:p>
            <a:pPr eaLnBrk="1" fontAlgn="auto" hangingPunct="1">
              <a:spcAft>
                <a:spcPts val="0"/>
              </a:spcAft>
              <a:buFont typeface="Arial" pitchFamily="34" charset="0"/>
              <a:buChar char="•"/>
              <a:defRPr/>
            </a:pPr>
            <a:endParaRPr lang="en-US" i="1" dirty="0"/>
          </a:p>
          <a:p>
            <a:pPr lvl="1" algn="r" eaLnBrk="1" fontAlgn="auto" hangingPunct="1">
              <a:spcAft>
                <a:spcPts val="0"/>
              </a:spcAft>
              <a:buFont typeface="Arial" pitchFamily="34" charset="0"/>
              <a:buChar char="•"/>
              <a:defRPr/>
            </a:pPr>
            <a:endParaRPr lang="en-US" i="1" dirty="0" smtClean="0"/>
          </a:p>
          <a:p>
            <a:pPr marL="457200" lvl="1" indent="0" eaLnBrk="1" fontAlgn="auto" hangingPunct="1">
              <a:spcAft>
                <a:spcPts val="0"/>
              </a:spcAft>
              <a:buNone/>
              <a:defRPr/>
            </a:pPr>
            <a:endParaRPr lang="en-US" i="1" dirty="0" smtClean="0"/>
          </a:p>
          <a:p>
            <a:pPr eaLnBrk="1" fontAlgn="auto" hangingPunct="1">
              <a:spcAft>
                <a:spcPts val="0"/>
              </a:spcAft>
              <a:buFont typeface="Arial" panose="020B0604020202020204" pitchFamily="34" charset="0"/>
              <a:buChar char="•"/>
              <a:defRPr/>
            </a:pPr>
            <a:r>
              <a:rPr lang="en-US" i="1" dirty="0" smtClean="0"/>
              <a:t>How They Croaked</a:t>
            </a:r>
            <a:r>
              <a:rPr lang="en-US" dirty="0" smtClean="0"/>
              <a:t> by Georgia Bragg</a:t>
            </a:r>
            <a:endParaRPr lang="en-US" i="1" dirty="0" smtClean="0"/>
          </a:p>
        </p:txBody>
      </p:sp>
      <p:sp>
        <p:nvSpPr>
          <p:cNvPr id="26627" name="AutoShape 2" descr="data:image/jpeg;base64,/9j/4AAQSkZJRgABAQAAAQABAAD/2wCEAAkGBhQSEBQUExQWFBQWGBgVFxcXFxgVFxccGB4dGBgXGBgYHSYeFxokHBcYHy8gIycpLCwsGh4xNTAqNSYrLCkBCQoKDgwOGg8PGiwkHyQsLCopLCwsKSwsLCwsKSwsKSwsLCksLCwsLCwsLCwsLCwpLCwsLCkpLCwsLCwsLCwsLP/AABEIARsAsgMBIgACEQEDEQH/xAAbAAACAgMBAAAAAAAAAAAAAAAEBQMGAAECB//EAEEQAAEDAgQDBQQJAwEJAQEAAAECAxEAIQQFEjEGQVETImFxgTKRobEHFCNCUsHR4fAVYpJDFjM0U3KCk6Lxwhf/xAAZAQADAQEBAAAAAAAAAAAAAAACAwQBAAX/xAAtEQACAgEDBAEDAgcBAAAAAAABAgARAxIhMQQTQVEiMmFxFJFCUoGhscHwI//aAAwDAQACEQMRAD8AoTTRJAAJJsABJJ5ARTJPDmIJ/wCHe/8AGv8ASg8Jii04hafaQoKE7SkgifC1eucC8TP5gHg6oI7PRpLQ0nvapBCtQItUeZ2QWOJfxPLnOHMSlJUph1KUiSShQAHUmLCsdyB8NlwsOhsAK1lCgmOsxt41c+NuLsS069hFKSpBSEklI1ELSCbpgA36U/exXaZaGVONNBWHSCVhwGNAOod2DEciaUcrAAkcwuBPHFeVaQm1elZd9GmFxGGC2cSpbhBEiNBUORQUhSRNKOCOADjEqW6sttoVohMFSlCCRJsALX8aZ31on1MsXKgBvXGn516pgfo4wj3apSMW0UHSFuaQle/eSCnvJt4cq89zzJV4XEKZWZKTYxuCJB3PI1qZVc0IXMGy/KnH16GUFxcE6REwNzc0w/2RxNvsoNt1ISfcVeXvFOPotMZii+7bgt5TVk+k7M3GHMP2KuzBSuQEpvBTvIvQNkIfQJm90J51iMkeb9psiediL3FxY2IPrQ5y9ZMaTt5dOvmK9qynG4fE4JCsR2SVutwudKOZAUOk6dQ8h0qqcF8Fs4hPaPvEklSUNpcCVEJN1HneNh0msHUDfUOJm9EmeffUVx7J938ioVsEESItNerYThLBvNuakO4XSrQlanwok38SJHNJuKW8KcJ4V57EYd8lbzSpStK1ALRYSBMWMf5eFF31o7GdXueeQaOybI3MU6GmQCuCqCQmw3uau+X/AEfoOaOsrSTh0J7QXIkLjQNXgdX+NaRleDGapYaQ4G0NqC9KndZWBqgR3wAIHjesOcHj1cPaVjFcF4lrENMKSkOOg6BqBBjqdhsa1nnCWIwgQXUpGskJ0qCriOnmKuOa4BtjNMCGkuCVX1lZJvFi4ZiDR30pvlCcKsAEod1DVdJIggHrtShmYlR7nDkCUbO+BsRhWu1dLYTIEBRJJOwjTvvz5Gq6Gb1cm+JDmOKZbxq0oZSozp7gJItqJJiSAJ5Sau2I4bZGj6thMI83Hf1L+0N/uG426mj7pTZuZxoczxXResCf57zVy48ylLakKTg1YWZBOtK218xGkkJVv6VUNNzT1fULg6fM6GIItJ+FZURHnW6bE6ZydxV0+jziNrCF7tXuzCwiAGy5qjVzG0T8apqhtWaZMD4c6W6hhRjI74xzVGIxjjjaytKtEKKdEwkA93lcVccVx5hFZZ9XlZd+rhsfZmAoJ07+fOquj6N8cf8AQjzW2P8A9UgeZKFFKhBSSCDuCLEUrSj0AeIQ3l64N4twbGD7J8KK9SlWbCoB20k7fuaF4P4zbwpcS4lwtKUpSVIUoFM2ujUAZEX3Hypad9qY5LkjuKcDTIBXpJgkJFt7mubEu5PmaBLmeIsFqUv65j1gkkN6nExPLVqHvJqo51jkvPFxIWEmAAtxTqoFrqVc/lXec8OPYRSUPABShqAB1WmOVRYnKXUIStba0IUdKVKSUgne072rFCjcGNQCoXwjnKMLiErdClNlK0qSmDMggWJA/wDtWPF8Y4BWiMKpYRISlxKSBO8KC55D2grYUpwXAOJdYD6ez7MpKxK4MCeUb2NVwov6/lWEI5ubpB3l6zz6SkONlDGHS2SCnWsIlI2OkAWMc5oXg3j0YRvsnG9bckhSYC06txfceo3NUzTcipdFb2lC1OCAipcEZ9lrYUU4Z51RMjtVgBM8gUqkC/Qmq/gM+7LGDEJSEjUSWwVRpNigEmduZ86Wq29K4UnatXGBOK1PRX/pWag6cO4FQYPbH0nmRJ2qp8P5+cPivrC5cVC9VwCSsGTJBvJmkixXaL1wxKooQVUcS0Zrxv22Lwz/AGah2JnSVpM3mxCRHrNZxfxx9dbQjsez0L1Tq1TaI2FAYTg/ErZL3Z6WkpUvUohMpAmUjc28KkyHIWsQFlzEt4fSRGuO9M7SobUFYxuPE0AVcU5PmPYuhzs0ORuhwakqBkXB+dWhPGuF7RLn1BCXERBbcLYmZEhKQD6zVczDL0tPLQhYcSkwFjZXiLnr8KEDBuYoyFbczdG0sXFXHDmOSElCW20q1BIJUSYIkqMcibADeqyOddJRXB3o1ULsINUJHqPhWVJFZR3FaZrTtVs+jzIS9ig6UFxDMKgaRKvuDvEDcT6VVmxV94X45ZweEDSWlly6lK7oSVHbnMCw9KVlLaaWFpJG0t/+0b/10tDCulrTEwBC/akrnRp0233qjfSRkSkvDEdmW0u2UNSVQsf9Nu8BPmDUavpCxv8AzB/40fp0ptnX0gNYnDqZWwuVJ3CkwFclDyI91SqrIwIEPssDxC8FwBhF4RLq0loltDhX2qlQIClGCIFp60Dk2AwL2YNt4YL7LsV6u84hRUDY6pCtvIVy99ICDgfq3ZLBLIa1ahE6dMxvFV7hjOBhMQHdGuApOmdPteMGtAYg2fxNGJqMueYZXhsLmmFHZrUFJGnvrVpc1gJWSpUwL28dqdceYlhDCDiGS8CuEgK0wrSe9uJtXn3EfFpxOIaeSjQWogFWq4Vq3ABFPcd9I7LzYS7hAvnClApB6juzQFG+JM4YmsGvzHnDiHDljcOAI7NQKQ1KouDcrAPWaB4QyfB4vDLnDp7qtGpQhZ7oOrUDM360jyv6QSzhksBkKCUqTq1x7RPLT49aC4W40Vgm1oS2F6lapKimLBMWHhWnG1GppxtvXuM+EOEWnMXimnhrSyQBYCe8ob7psBsRTNvI8J/UV4UNKEp16gUQnug6UgoJAgzM71V8u4zcZxDzyUiXjKhMAXmASCedc/7Xq+unFaEaimNMnT7Onz5URViT+IXbazLRmeVYLCYxlvsZ7axUVDS2J0yElJG++1qB414dw4OH7BJSXHA2o6VAHVsbgJnfakWYcWqdfZe7NtBZMpSkEJPe1Xv1rXEXGruMQhLiEI0K1go1AzBG5PjXKjggwdLCpccfkTeHZTpYw+HJMFzEOlYMcrXKjE8hvSvOcLgVMKWlzCpeT3wGdXfIglJ1G4N+XSlX/wDRHVNdk+01iEiP94kyY2JgwT4xQ2dccP4hvstKG2yIKW0xIGwJJmPARWjG97wQpuelNOpdy1LmgQGSvskkhB0idJCYkW2pF9HfZvrxKyy0kS1CQkFKYSRbVO8SarGS/SDiMMyGkpbWlNk6gZA6SkiReuWeNMSl5bqShCnNOoBI0nQIAgzFB2mAIhLjYgiW3J8mZczbGFaEns9BQggaRIEq07W/Opc14nfazAsNsB1HZghtICVKkSVao2BtERaqGeIX/rCsQF6XVG5SIBtEEbEWFjTU/SRi43bmI1dnf5xW9trvnaE2Jgf6QDjQEvpUrC/VVLTJTIIVeNcACOnjFVw70ZmOYOPr7R1ZWrqeQ6AbAeAoHn8KrQUKgkECp3qrKhJrKOBc7ec0pJ6XoIZ7/b8f2ot8dxXiKRoaBMTRqoPMRlyOhGmMzxAfwfGtHPz+Ee+hEYITBVHuohGWN83B7xXFUHiYuTO3mbVnxP3R8a5/rSug+NbOXNf8z4iuVZcjQpQVMDwrgE9Ti2b3NnOT4fGuhnJ8P560s00Qxlri/ZQo+lGUWJGfIfMLOdHw91RnOFco91To4WeInTUeMyFbaZVyoQEhHJm53kRzlzqPdWjm7nUe4UHprCKLSPUV3snswr+qufi+ArX9Tc/F8BQsVlbpEzuP7hP9QX+L4Cs/qLn4j8KGrK6hM7je4R9fX+I1v685+JXvocCmuCwwWieYsa0KDO1t7gCsa5+NXvNa+sr/ABK95qXHYfTXeCa12riKnaifMH+sL/Er3mniRIH85UPisGEpnyqdv2U+lKY3Kunve5wQfCsrvTWUMfU6dHdVSTDDv++nqtj6mkWHV3/fRpxE5/qWNcLgAtewufyq24PhprROkTHMVVMDioO8bHn0qyNZ93I5+E/pUnUaz9M9DpQn2ijOMGlvYACgcM3qQoDb9bUdmLpc329agyxuCQbSRv6U1CQm/MHqApy/HiH4Dh9CQCRJtXoeVstBA7g2j9KqiLAVZ8tbJSD4VLlYtzGY8KqNocrBp6C45VV+KMnSuEj2ZkkVblt2B5x/DSPNGd/GPdQY2IaYyBlqeU5tgtCiBsLUsIq55tldyQJHjVPeRBivURrE8bKmkyOtgVgqTC+2n/qHzo4sczr6mv8AAr/E/pWDAufgV/iauqGu8n3U14rwKUsJUlITIFwIrFsi5Q+JUNTzY4JwfcUPQ0bkTkLKTzHyozBOhLJUokySevh+VJmntLkjqa5G3i8mMBRXmF5t+dDZa/pcE7GxrnE4kqmaHSb0TbxQlgxrkiPEelqxOwoUuTHvNGNCRSWFS3p/M0ays1VlBH3O1Du+lIuwUFSBzNP1H9K6LPdH86UaGI6kcREhbgMgUQjFvGwHwpunD901GkxP823ozUlDsODIMsy/EPlUFKQkwSbXqyZXwU5KVKdSqCDCY87mqjh8NiHSot6oUTMGBNG4fMMXgSAZ0m8K7yfeNqS6sdlMqxZFG7g/megjIFTenuX4fSAD5VVuH+MBiReErG4/TqKeDMNIJO1QOjDYz1ldXWxHLqL/AL/KgscxINulVzMvpFaaMRqUOQ5UmxP0p6pAbIHmK5cGQ+Ik58a8mNcdl0hVVPOOHu6VA3Hxpux9IjSge0QRMcp+VbVmzOIB7MjV0NvhVCdxOYnIcWXieeqRBiumPaHmKa5tgu8bUrQiFDzFWg2J5ZUqZdy9Vh4rM4FCuoqvRb0ozNc1UvAob7M2V2YXqEFUTEb7VmNtql/UIbBlbLE4cD+0H33/ADqvGyqtim4RHQAe6qpiBCz51iGyYnqVoCac3riunDeuaZI4eyuQPSmTZsKUYQbedNmvZFLeWdN5mCtVyZnaspcouFKG9GsJBSLDYW91/fQR2PlU2HKgN+ke751qi4jqtqkzzUc/Slrh3k2F5+VMVpUZ6k/vUJYIC7eyDb86ZdSOdHPU4VhCWwFLI1HwnxigjxK+/KShLgiSNPIVaVcLNLw7JUgzoF/PpQ2A4WS0vUlS4MSIEHw99TjJj3Pmeh2ctCjtEfChSrGItGqwE869Kx+XQg+O3xpXw9w8Biu0S1oABknr4A86sGaslSYAvFIzPqcVKunx6FIM8czjCtocImbma5wy8KCNYWetWfG8F94lervSRAmCfnSfFcEuD/dqC/TT86tDrXM89sLgkgSRWDwSx3VFCvO3y/Ol+MyYtwpCp5yDNFp4VdCLIWF84IINDs5biEA/ZLIi9p+FcCPBglW8rU5w+ZE2c369a5xLMmfjRiMuJIUUEdZFErwU2iawsAdoxUYjeHN+yknmB8qIdaBwk/hxCP8A2QofkKrbOMdVCE35RE01Q48MKtotr1KWlwL0nu6ARER4muVDHPnUgCacSKqmOT9qoDrRmIxroOlRIPp+lL3XDqkm/WiRCvMR1GZcgAE4XXNbJmspkjheE22pphx3QfOgmW+6LefrejmBE+dLeV9NzNlfhWV1WUqV1O3DZXX+ftUSs0UE20dP5epnDY+R+NJuypmOS9WOI1bzhe0oHoamGbkAkLQCf7SYv5dKUDDfz9a2cLMxRkAyQCX9rPnNCR2qIiPY/apEZw5I+1R/gP0pZgsANCL8hR7GWpKgK85qBnv41JQRgc+eAtiAB4JT+m1Qqz5yP+IPolP6VM9lCfSoF5UmLUIcGM7W0iGcrNjiFf4podeMUf8AWUf+0D5UQrL9MSIotvLExNazTFxRMH3OTzlQu41YuXnfjT85Ymh8RlIjauXIDObDttKzic3TsVOGlmIzJPVz3gVacRkSY26mqzm+VaNvdVWNlM87MjqLiN9+VSJHrWLx7hEFxZHQqUR7pqJSa7bZJ2qqedyZHqrJtThPD32WtTgT6T8ahThkJQVCVBPMiATyAodQh9tvMWE1graUEzHma5FFFydLscvnTbAj7Mef6UvQgUyw/sev6UD8SnpvquYXKyuTWUuWXCnU+14A0ChqefOjjcE9QflQrDVxO5okk/VcCEFkeJNdsRe9tvP96NbwiYE26/zrS5awk2jnbp6Vt3JJYGMWA0kySU2MD3DxqfIsQp90xISkb/zpSjI3kqdUgx3gCPPp86dfXBhXUJNkKuSBYHxqZxRIHM9XA5ZQSdpzn2bPYf7uodTsP1pTg+N1TKmyb8v3qyO5jh3u6VpPK/70OnAYZswFJ9SOdCpWqZY9w5a0faabzZWJ0w2pKeZVb3Cp/rqmlwr2dpNGsuNpSIIPSKXZjnjCiUkgqiBfnSx8jQG0YTpFlt4yTjknY1It+qlh8QpKtQkgdT1p/hMVMULY9PEJM2rmdOG9LMzw4UKZ4hVK8a5AN9vh1oscDMRW8pObYYIXaiMixqBKVpBm8moM7cBcMUrmvRqxPDLaXsS7rzJhCFJKQpMbHaq5jMwDygI0tp2A+dKyamwsTfbnWKgEN8xcVLJl2SBIUZkEeXrQOOyUNpkqHgI3/lqb5fj0KTpFtI50qzXFoXsbjlTdpPEiXiKd4BUomkB3p5lh+zpT8SrpvrhGgdKyt9oKyky3aSBVj5GaGbUAd6m+4o+BofIV6g4TB0gQD60QNAmJzDUVWFOY63M8v4KUvFRVMH3GrMZ70AWFrDrpiNxt1rpaD0ETBgk+fL0oRkrxB/SiuZVsNiltOJXcFJnp6V6XgXEvJQuAoEAj1rzrOGu+PIH3gfvTfhPMFJBRJtcV2VdS6hN6du3kKHiWzMOGsK4slSdJ/tMfCljnBLF/tF3NhPL1qbFNuOpISSlXWhsPlOLk6lSBseppKk19UuZU/kuSngNs7OrSPOT41w5wUymCkqJHUzT/AAWULgaySRvHOiX8NBtQHKw8whgxn+GJEYVKUx6V02zpAg361M+ihXMQBuY8etYLM1qWcP4mZE8qQ5pmQA0pPjUWc5puEGq+p0k1Xjx1PNzZ72Ex0yTXT2BUgJKkFIVdJIIB8utFZI5DwPd8NW08qtmfrQtg9quQCCnSkiCN78+lbkylWC1BxdOMiF74lfy3J2lNrJSpatJ0lJSEpM25yfGfGlT2F0LCBCjadN79KsPC/DysQ3qadCVBULCuQ5KEb7m1RrZThcxWhtSYT3dS530jVtzmffQDJ8mANmEcalV2q/MSlKkr/Cq/duki3Q0/GU4dTRCQ4V8jCj3iJE2iKYP4Vp4pU6uYVOogIGn8J6iq4jNtJUDqULpTe0cp61mo5OORHdtcB+W4MBYwq3FKKQkFO4gAeQERNG4FBSkg7g/lUGAcUoL2KpCpIBJ5c6KwwsbRceG4FNYmJwqLBElLHjWV2UDwrVBcq0zHPZUPA0BljfZKJcnSfwmfQxRy9j5GkbrjmxUojzpiiwRJOoJVlaWIZ23Psq/hKuvU12M3TEJQqN/5eqsArqakQF9Ve813ZWL/AFWT7RriiXFTpI9J2ojKgW3ArSY2MjlzpU22tX3j7zeukYZwqIk8uZo6AFRBdi2rzPRkZgkfdVHpTFniJtIHcV/6/rVMyjgnEPp1aihHUk/KgcZkmIaJA74HMGam0YyaveXp1GQjiejDitA/0l+cppfjuN0D/SO34h+VebvPOD2goelBuvk85oxgWY3VsOJbcTxelR9g/wCUTSTMM9KuUC/Ok5bJro4YxTRjVeJM+d35nSsTNca612BraGaOIkjOI0qBiYIMTGxmmquKyQpJZQQQRcqO/Sk5ZojB5Mt1WlOnVEgEgE+U70DIrcxq5XQUpk+TcRLwyiUAGdwSYt5Goi+FlTi1d8q1R1kyaGxmBW0opcSUqHI1yli01oUXcA5GIq+I4/rfcKe53hBMSQD0kwDHOKVuLTyNQLbiuSK0KBxObIzcmTNPkGQYNMsudkKMzt4UmApzlaYB9KF+I7pydYh01qsispE9K5ivZNBstaif7TFGAfnQeHc0lRnY/lTEkXU8CSjB9edx+9D6ADHjep38bqmPhQK1nemgGQ2I5wiAYt057TblTRvLZXp+8YAIOwmPziq9gXJ5xXsfA/CyENpdWkFRuJ5DlvScuQYxZhqLjLMMCWsApLYlQbgdSQKpGSvpew+owFiyhzkcq9OUzK9RPdAiOVefcYPYRDhOGUDiFGFJbI0nqV8gRUqKDsOTvLMOXtnfiIs4y/Ugg7WiL++qdicIEqNXLNHlpRKhII3SZA/SqliXApR5+NWIrLsZ2dkfdYMhNY45AnlWtudR4lNjTJLORik9DWg5JgAk9KacNqRq1EgOJgiU6hAsbTvHOnGM0lwO90rBVOlGmQecTdQjektlo1UemAuuq5XMOEkwqR52iOtWzhbhM4rEIdPcabAkzBURcR4eNcZPkSH/ALdzkdOn/p5nzmn6sx0KShIAQbSOR5A0rJlJ2XmLIA2MF+lzKk9k08j7p0KPnz94+NebIXboOfjXr31VOJbU04e6R8a814g4acwrhBGpvcK5evjW9M+2g8xbjzE7lRxUqlVxFVxc5SmnGBFvRP6UqApphNv+0UD8Snp/qhgrK2natUip6Mxaoknp86BabEhSx3VbEHY+Pu+M1Ni+8pKOpG3886OwjepZJvoIbbB21dTtsB8qaDpFyDO2ptI8TljBOLEIQhAMwV+3BG0C+x+VZiME6hQK0pWASqEm95vBvEmoX8yWVFLMwLFW61cpJN4mIHlUbWarkB6VJPM+0P7knqN6zS/O348xNrxO8C72biXm0hYCgSgi3UiOkc+XjFe9cP5mjE4dDrXsKG3NJ2KTHMGvCMY1pcHe06joWRzBuF8hf8jUeGxCkKU2ha9O+5Tfnak5sXeUG9xCxD5V7nrX0l8QKwmFCUDvOSjUfuiLnrNeLZc2tTgKd5maardUr2yVeJJPzrCi21HiPbEpPSlvMbtOEJgqpPm60kpmPSxraUE7CedhNZoJEgGOZi3vqp+pDCqil6Gt9UXuOtqtBAHPn+9cvLR2ZSlJKjzNNk4dRSIQozsQk/pQ69qUcl+If6WvMTJbUhWx9Lx+VGvYshR0JUQU6STzJ3Vz8qZfUXCEkIVCjCTpMKPQGLnyrSMOrVo0nVMaYOqekbz4UBYGEuGtgY24NfAw6kuLCO+qyjpNwL3pql1kC7iN59qqpicMpFlpUkxMKBFut66xWXrb0laFIChKdSSnULXE7jxpRWzc7sD3L1luZMBcl5AvzUBTDFcRYN5K21LTbmRY+R2NecM5c4pJWlCigEJKgO6DyBO0mumMC4tzs0IUpwSCgCVW3EbyKScIJu41cIqiYDxJgEdsSwJRba9/DwpT9TX+E1Yk4ZZQpQHdTAUek7Tzpc7iDeLfGq1c8RL9Oi+YMxgzFxFF4ZNtq5bkx8Z86laRAuZrSbm4sYU2J0DWVEV1lBH3MWPtUzzty/MHnR+VkQRI7rpk+ChAM7ASKDdQbECSkzBi97i9NcLgftFFRAWsToE6SOmrc8ttq52GmRuhD3EKEhBKVFaVCUmDG0eHn8K0vSogArUYgTe94A8JinuJwCVe2J6EnQuOknuqAtea5w2CSk/ZpvtqnWoeUd1PO/hRd8VfmJ7RuoJmYjSmbgtpkdUi58dxf0ocXfUb+4gzabG9N38vGtPNQB7pugDe53BN7wfKk2GJTMoWZNiBIPSDz51isNO0djX/ANBctiFn+kOiT/xTY36tqJHlIn0qbhPCIH2boIGMStlJ0yEgXSufuw4EmeiarLmZL7MN6HNAOuNEAk21HrawJqLWsmAy7b+2gqWmje8bZEHmMYAiQ63rkAT7KVWI2I+BmjszcZcwy3mT2SlqbD2GuAlQ1HWgc2ze33TbpVaKF2+wcvtasaS4QYaVbfaBaa6D58/sZcsKgnL8OmFKV2r+nS5oKCpKQhZ6J1TzGxvVScbgkWsYkXFjFvCg04lR1fZ+zvJFqGVnJ/D8f2oghmd1F5l7yDE6sHiEK0kNaXmNSgCl0EJOiTfukmNpSKD4dfSn6wlSglxxlaGlqMAKJBIJPslSQpMnr41XcG864sJQhJKrjvdPzo93LcSlSUltMrmLnkJoDsaJjAVYEi/2jLGupTgG2VQXg8twAEK7NspAKSRIGpQ1aZ5TzojO8L2qMHpW0NGFSlZLiO6UlatNjJVBFhe9V/FZZiEKSFJQNRgXPvPQeNSYjJsSgJJSiCoJG+5tXWPcHSfR/aPchxCE4PEJWG1FTzCg2tYTqCNWr7wMDUPfS7AJLeK7riQUhZDgWAkHQdOlZ6EgT4UJi8pxDadRSiJjnN66fyfEIbLh7MgCbSfzrNS+4YUi9j+0cZvmjOIw6nI0YpSkB1IACHICvtUxZKrwodTNVlSQKExGLdSopITIjkeYB69D8KG/qq+ifd+9NVDENmQbbw8YiOhEx+daD5PLwoB/GLSSk6bdB61NluIKlEGNpsIvR1QuKXJbBQZ39b8KypDh63Q7QtL+4SFW99MMvGpCQb6Y08iLA2PSbwbUvVYe+jstxOkCBqUSIHXuj3DxpT8SgAMaaGsYperRqSpQ9oKSpK+VyBI251M0y8uEmxj7iVT5gqgATHvqfKWVJxLytUuBDZ6JMz3I5Cwg7imi80SXRY6tBGj70yPhznaKkZ6PxEanSg8mV59ktudkpO6dSwSSTcJSoqm43sNqPQ4SEpCR+JI1EKuSiJ1TuSa4zhBTimFEwpwEKVsEgEER4Dx6zTHEYAd2CsS5vq6g3kXF/lWM2wvzKMeMLYEBLa1wAlFglvla6vGx7p+FGPsOoWT9n3kqUbfhABE6Z6Un4kbWwwkh5faSk+0AIEmRYcyY8zvTPLWkutocLy1QIclw6f7gIixPPpWEfEN4mhvmVm21umI0dwEyBIsIN9P6UqfzDTqaEajpKj0AAHzFNFus/V9cgq0xOoqOqIvc1TcE4tfaEGFzHnzimYl1WTByvpIA8wx3ASqQkQIJJ6RcmdxaaT50+hSgUpAOkAwIEzv4inLWPKVkAzZMpPUTM9KSZq4grOmSSn3GZkDkKrx3q3kPU6dG0zJnO+R/aT0uCII6Grezn6w8whzvK1KCTtOoaQFepF6pWXYgIUCZ3k+IFwPUj4VZWsxY1MrWZOs6u6e6nSQI9Y286zMtniD0zgJzvLpiMOAUlVyVDUeUQbeCaS5vjilAAQtTYWhSVdNJkgSZI6GoHuK0GRK1JSQQvSbi9leInfnU2Mz1KsKghTRTpCe9q1BY9r0j4xUK42BFiek2VCKBjZd2y4dyBHRIkGB+ZpZn2YIQy8lK0mUkFGoSCeaRPwoFGftloNgqKVAC49knlP4flR+dMpQ2pKWmgkwEkq3EXMabHauCaWFzjkDKdJlDx4JSoqIJlvYWui3wpcjerxhstaThiXWVLUoARqCQCkBKQJO9yareTtIViUpWkBMmd5A673ivRTICD9p42XCQy/eA5imHD5J5zyFS5QO8fKjs+wbYJLaiubzBAi/M77cqDyX2j5UYa0sQQhXMBGAT41lZNZS7llTuJ/nlWsrQgrVqWUpgFUWJ8JFwB8a6aF/SlmX48tuk8jvO3hfletqwQIrIwUqTLTh8xQziiEKUtK0AHUSTqTYAE77+lPcraSpTzzgK1ICUAJkwn2iAB7V+dedKxanHtlG50pnUZPTrernlTDuHw6lESpeyCqOXj979qlzY6HO8owZi9jwN4o4sxBL6AgLRANl925vabbRTfh3H9okofXpS3pIKTck2Fxy/WqulxbjpVGxJ0qN+94xTbKi8HdTaiAUFLhNkyCdKROxmIjzpjoAgWBjclywvcyTOcUhfbNhSi2Gy4lSjcrRYAE3Igm1OE4RtyG9CnEttJjQRMkwJJImLm/WqgnA4h9Swd9P3jACRaSfWnuUNuNOFHaAkt+ITz35nbcbTQOoC0DvGY3LE2P8ArkDeGQxi0FKVhteqe0KVSRsoaeXSaFxWYJaU8WyCparWBi5Ez0sKDzdtaFjvJUbpGkqKU721K32PlFJn1EKM/OefWnJj1USZO/UdsFVHn/UnWpRUog3gAkc/2oZ9R1dDEdKxDsGsdeKlajv6ctqqAkDNc6S1t1vNSLdIUmeRnzqIv3/+fpXQ7xEn3VlTQfUv+c5qkYW3YhCwAnumbA6vdaKpGIzHUjRpATuI67eorWPaIgSSOQ+ZnY3mhA2TcCevh50rFiVRH587OajzKsideQCNKUEkSre3QDemed41QLLQkqRY6hIITzCp2jebil2QZupJCZtAA8LHb30RnWKaWkrIGskbRJB5mR0PypTBjk+XHiUJpGK1O/mbzDMllklKxCjOhQuAYiCflSnCZc4laVFQbO4Oq/wvQ7z40wCeRG3r+VDl0zJP8FOVKFCT5MwZgT/mOeIUuK7ylFTdoNvKw8KDyluFnmIIoN96eZPmanyo9/0JotJC1MDhsoaNC1WV2JrKRPRoeptg7eRquvnvKp62q/v+dI3x3leZp6cyDqDaiNsgWW0rdBhQhIPnvHTlV4GLGhBMlW5Hl3vyqjMrjBwPaLhtzju8vSrYziG20IT2gmE6hqCgdulhzmpM62blfSml0/aV1twhJWbbnYbz+nzqXI88UJb3QtWqL93qAeVD4lhMkahAJNjO9/Ll8aDa7ulQsQSPGN5P+Xwp2kMN4gsyMK8RiMdoS4oA95fPchNx8T8qsmIWl9AlIEgEHYp1En5fKqfiEgtoSFbrVq8ATY7dIp7jswQlJ0LCu5AMEEkAgWjxpWRLIqUYnq74lYzbHlxwlUW7ttjFtUcpufWgSqpFNKJ2Na7BXQ1YKAqeU2piTOIrKnGDP8msGCNvXkbedbYmaG9SCrFw7gkrbXqUGwTAXBUpVj3UAdNz6UmGBMb89oNWPh3OVMocZVOgpJSoCCFfO+1KyklfjH4Ep7aI8c7Eo1axulRBBI639aKyvJ1vNK0rSgJIJCrBRO0HbkRQeLC1qKjJ8/cKf8LY1CApLyUlIhSNSSrvgzNhtB2rHJC7cwkQNko8RA8x2TmnUFc7XvvFvERUDl5jl7t6buQp8EpSEDUCUpIBmbxvQmKbJBA73SBpAE8h7qJW4uY2OrriCtsSgkrSmNkmSo+QAt6xTLIMpS4FuODuoIEGYk7qVpvpSDJAuaV/VFdDViyrElvBPHZQJ/8AYAD8/dQ5WIXb3D6ZAX+Y4BP9o44k4KbbGhPZ9ppKgWlApiTp1QT7YAIG41C550jLfb9DXqDzTTWHwjaNBU2wC8tOkgqX39JKbKKBafGvNMI0Q5JBgz8dqFG+TL4EY+P448h5N3GmqsqMOisrKjtYmLELUByJ+cflWW6fCtH2z5n862Df0o4tZnIbVsLvXCtj6VyT3vSsqFcmUoTFbC6gUb1nI+tdU3VvJy5vW1OihE11XVODmpN2gqcOtXkKBnlH86fGhECuVi9aIJ4uGpeajZc9JG1487R8a6bdaBFlHfcjwjb199LidqmR7PvrpijeGFTcbK94oLGri6ZgQL8+sCsCzHpXCz3h5n5VwnONpyhwjcna35bD+TUyXDF97VgFq46Vx3nAFfMlUvpXKVVED3qwGsqFqk81Ll+N0KMQRsQef6EGh0pqFtV/fWFQRU3WQQY0ezXuFCE6QZnvT5gWETS8KrXOtcq4KBxOZy3M0FCsqGa3RxGqf//Z"/>
          <p:cNvSpPr>
            <a:spLocks noChangeAspect="1" noChangeArrowheads="1"/>
          </p:cNvSpPr>
          <p:nvPr/>
        </p:nvSpPr>
        <p:spPr bwMode="auto">
          <a:xfrm>
            <a:off x="63500" y="-144463"/>
            <a:ext cx="304800" cy="304801"/>
          </a:xfrm>
          <a:prstGeom prst="rect">
            <a:avLst/>
          </a:prstGeom>
          <a:noFill/>
          <a:ln w="9525">
            <a:noFill/>
            <a:miter lim="800000"/>
            <a:headEnd/>
            <a:tailEnd/>
          </a:ln>
        </p:spPr>
        <p:txBody>
          <a:bodyPr/>
          <a:lstStyle/>
          <a:p>
            <a:endParaRPr lang="en-US">
              <a:latin typeface="Calibri" pitchFamily="34"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0" y="4114800"/>
            <a:ext cx="1609725" cy="228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26080" y="990600"/>
            <a:ext cx="1614751" cy="2352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66212" y="2514600"/>
            <a:ext cx="1524000" cy="228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p:txBody>
          <a:bodyPr/>
          <a:lstStyle/>
          <a:p>
            <a:pPr eaLnBrk="1" hangingPunct="1"/>
            <a:r>
              <a:rPr lang="en-US" smtClean="0"/>
              <a:t>Classroom Rules</a:t>
            </a:r>
          </a:p>
        </p:txBody>
      </p:sp>
      <p:sp>
        <p:nvSpPr>
          <p:cNvPr id="3" name="Content Placeholder 2"/>
          <p:cNvSpPr>
            <a:spLocks noGrp="1"/>
          </p:cNvSpPr>
          <p:nvPr>
            <p:ph idx="1"/>
          </p:nvPr>
        </p:nvSpPr>
        <p:spPr/>
        <p:txBody>
          <a:bodyPr rtlCol="0">
            <a:normAutofit lnSpcReduction="10000"/>
          </a:bodyPr>
          <a:lstStyle/>
          <a:p>
            <a:pPr eaLnBrk="1" fontAlgn="auto" hangingPunct="1">
              <a:spcAft>
                <a:spcPts val="0"/>
              </a:spcAft>
              <a:buFont typeface="Arial" pitchFamily="34" charset="0"/>
              <a:buChar char="•"/>
              <a:defRPr/>
            </a:pPr>
            <a:r>
              <a:rPr lang="en-US" dirty="0" smtClean="0"/>
              <a:t>This classroom is a NO WHINING ZONE. </a:t>
            </a:r>
          </a:p>
          <a:p>
            <a:pPr lvl="1" eaLnBrk="1" fontAlgn="auto" hangingPunct="1">
              <a:spcAft>
                <a:spcPts val="0"/>
              </a:spcAft>
              <a:buFont typeface="Arial" pitchFamily="34" charset="0"/>
              <a:buChar char="–"/>
              <a:defRPr/>
            </a:pPr>
            <a:r>
              <a:rPr lang="en-US" dirty="0" smtClean="0"/>
              <a:t>Get it out now.</a:t>
            </a:r>
          </a:p>
          <a:p>
            <a:pPr eaLnBrk="1" fontAlgn="auto" hangingPunct="1">
              <a:spcAft>
                <a:spcPts val="0"/>
              </a:spcAft>
              <a:buFont typeface="Arial" pitchFamily="34" charset="0"/>
              <a:buChar char="•"/>
              <a:defRPr/>
            </a:pPr>
            <a:r>
              <a:rPr lang="en-US" dirty="0" smtClean="0"/>
              <a:t>Have respect</a:t>
            </a:r>
          </a:p>
          <a:p>
            <a:pPr lvl="1" eaLnBrk="1" fontAlgn="auto" hangingPunct="1">
              <a:spcAft>
                <a:spcPts val="0"/>
              </a:spcAft>
              <a:buFont typeface="Arial" pitchFamily="34" charset="0"/>
              <a:buChar char="–"/>
              <a:defRPr/>
            </a:pPr>
            <a:r>
              <a:rPr lang="en-US" dirty="0" smtClean="0"/>
              <a:t>For yourself by being the best student you can be</a:t>
            </a:r>
          </a:p>
          <a:p>
            <a:pPr lvl="1" eaLnBrk="1" fontAlgn="auto" hangingPunct="1">
              <a:spcAft>
                <a:spcPts val="0"/>
              </a:spcAft>
              <a:buFont typeface="Arial" pitchFamily="34" charset="0"/>
              <a:buChar char="–"/>
              <a:defRPr/>
            </a:pPr>
            <a:r>
              <a:rPr lang="en-US" dirty="0" smtClean="0"/>
              <a:t>For your classmates by letting them be the best student they can be</a:t>
            </a:r>
          </a:p>
          <a:p>
            <a:pPr lvl="1" eaLnBrk="1" fontAlgn="auto" hangingPunct="1">
              <a:spcAft>
                <a:spcPts val="0"/>
              </a:spcAft>
              <a:buFont typeface="Arial" pitchFamily="34" charset="0"/>
              <a:buChar char="–"/>
              <a:defRPr/>
            </a:pPr>
            <a:r>
              <a:rPr lang="en-US" dirty="0" smtClean="0"/>
              <a:t>For me as your teacher to be the best teacher I can be</a:t>
            </a:r>
          </a:p>
          <a:p>
            <a:pPr lvl="1" eaLnBrk="1" fontAlgn="auto" hangingPunct="1">
              <a:spcAft>
                <a:spcPts val="0"/>
              </a:spcAft>
              <a:buFont typeface="Arial" pitchFamily="34" charset="0"/>
              <a:buChar char="–"/>
              <a:defRPr/>
            </a:pPr>
            <a:r>
              <a:rPr lang="en-US" dirty="0" smtClean="0"/>
              <a:t>For the school</a:t>
            </a: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Classroom Rules Continued</a:t>
            </a:r>
            <a:endParaRPr lang="en-US" dirty="0"/>
          </a:p>
        </p:txBody>
      </p:sp>
      <p:sp>
        <p:nvSpPr>
          <p:cNvPr id="3" name="Content Placeholder 2"/>
          <p:cNvSpPr>
            <a:spLocks noGrp="1"/>
          </p:cNvSpPr>
          <p:nvPr>
            <p:ph idx="1"/>
          </p:nvPr>
        </p:nvSpPr>
        <p:spPr/>
        <p:txBody>
          <a:bodyPr/>
          <a:lstStyle/>
          <a:p>
            <a:r>
              <a:rPr lang="en-US" dirty="0" smtClean="0"/>
              <a:t>Respect Yourself: Be the best student YOU can be</a:t>
            </a:r>
          </a:p>
          <a:p>
            <a:pPr lvl="1"/>
            <a:r>
              <a:rPr lang="en-US" dirty="0" smtClean="0"/>
              <a:t>What does this look like?</a:t>
            </a:r>
          </a:p>
          <a:p>
            <a:pPr lvl="2"/>
            <a:r>
              <a:rPr lang="en-US" dirty="0" smtClean="0"/>
              <a:t>Show up on time.</a:t>
            </a:r>
          </a:p>
          <a:p>
            <a:pPr lvl="2"/>
            <a:r>
              <a:rPr lang="en-US" dirty="0" smtClean="0"/>
              <a:t>Be prepared with all your classroom materials every class period.</a:t>
            </a:r>
          </a:p>
          <a:p>
            <a:pPr lvl="2"/>
            <a:r>
              <a:rPr lang="en-US" dirty="0" smtClean="0"/>
              <a:t>Accept responsibility for your own actions</a:t>
            </a:r>
          </a:p>
          <a:p>
            <a:endParaRPr lang="en-US" dirty="0"/>
          </a:p>
        </p:txBody>
      </p:sp>
    </p:spTree>
    <p:extLst>
      <p:ext uri="{BB962C8B-B14F-4D97-AF65-F5344CB8AC3E}">
        <p14:creationId xmlns:p14="http://schemas.microsoft.com/office/powerpoint/2010/main" val="2429386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Classroom Rules Continued</a:t>
            </a:r>
            <a:endParaRPr lang="en-US" dirty="0"/>
          </a:p>
        </p:txBody>
      </p:sp>
      <p:sp>
        <p:nvSpPr>
          <p:cNvPr id="3" name="Content Placeholder 2"/>
          <p:cNvSpPr>
            <a:spLocks noGrp="1"/>
          </p:cNvSpPr>
          <p:nvPr>
            <p:ph idx="1"/>
          </p:nvPr>
        </p:nvSpPr>
        <p:spPr>
          <a:xfrm>
            <a:off x="457200" y="1219200"/>
            <a:ext cx="8229600" cy="4906963"/>
          </a:xfrm>
        </p:spPr>
        <p:txBody>
          <a:bodyPr/>
          <a:lstStyle/>
          <a:p>
            <a:r>
              <a:rPr lang="en-US" dirty="0" smtClean="0"/>
              <a:t>Be an ENGAGED learner</a:t>
            </a:r>
          </a:p>
          <a:p>
            <a:pPr lvl="1"/>
            <a:r>
              <a:rPr lang="en-US" dirty="0" smtClean="0"/>
              <a:t>What does this look like?</a:t>
            </a:r>
          </a:p>
          <a:p>
            <a:pPr lvl="2"/>
            <a:r>
              <a:rPr lang="en-US" dirty="0" smtClean="0"/>
              <a:t>Pay attention (be alert, tracking with your eyes, not sleeping or have your head down on your desk.</a:t>
            </a:r>
          </a:p>
          <a:p>
            <a:pPr lvl="2"/>
            <a:r>
              <a:rPr lang="en-US" dirty="0" smtClean="0"/>
              <a:t>Take Notes/Listen (as opposed to chatting or engaging in off-task behavior)</a:t>
            </a:r>
          </a:p>
          <a:p>
            <a:pPr lvl="2"/>
            <a:r>
              <a:rPr lang="en-US" dirty="0" smtClean="0"/>
              <a:t>Asking questions (should be relevant to the topic or task)</a:t>
            </a:r>
          </a:p>
          <a:p>
            <a:pPr lvl="2"/>
            <a:r>
              <a:rPr lang="en-US" dirty="0" smtClean="0"/>
              <a:t>Respond to questions (whether this is whole group, small group, for corners, or Socratic Seminar)</a:t>
            </a:r>
          </a:p>
          <a:p>
            <a:pPr lvl="2"/>
            <a:r>
              <a:rPr lang="en-US" dirty="0"/>
              <a:t>Read critically (this means with a pen in hand and ready to mark up your paper)</a:t>
            </a:r>
          </a:p>
          <a:p>
            <a:pPr marL="914400" lvl="2" indent="0">
              <a:buNone/>
            </a:pPr>
            <a:endParaRPr lang="en-US" dirty="0" smtClean="0"/>
          </a:p>
        </p:txBody>
      </p:sp>
    </p:spTree>
    <p:extLst>
      <p:ext uri="{BB962C8B-B14F-4D97-AF65-F5344CB8AC3E}">
        <p14:creationId xmlns:p14="http://schemas.microsoft.com/office/powerpoint/2010/main" val="3817611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Classroom Rules Continued</a:t>
            </a:r>
            <a:endParaRPr lang="en-US" dirty="0"/>
          </a:p>
        </p:txBody>
      </p:sp>
      <p:sp>
        <p:nvSpPr>
          <p:cNvPr id="3" name="Content Placeholder 2"/>
          <p:cNvSpPr>
            <a:spLocks noGrp="1"/>
          </p:cNvSpPr>
          <p:nvPr>
            <p:ph idx="1"/>
          </p:nvPr>
        </p:nvSpPr>
        <p:spPr>
          <a:xfrm>
            <a:off x="457200" y="1143000"/>
            <a:ext cx="8229600" cy="4983163"/>
          </a:xfrm>
        </p:spPr>
        <p:txBody>
          <a:bodyPr/>
          <a:lstStyle/>
          <a:p>
            <a:r>
              <a:rPr lang="en-US" dirty="0" smtClean="0"/>
              <a:t>Respect your Classmates: Let them be the best students THEY can be</a:t>
            </a:r>
          </a:p>
          <a:p>
            <a:pPr lvl="1"/>
            <a:r>
              <a:rPr lang="en-US" dirty="0" smtClean="0"/>
              <a:t>What does this look like?</a:t>
            </a:r>
          </a:p>
          <a:p>
            <a:pPr lvl="2"/>
            <a:r>
              <a:rPr lang="en-US" dirty="0" smtClean="0"/>
              <a:t>No stealing books, pencils, paper, or any other student’s property.</a:t>
            </a:r>
          </a:p>
          <a:p>
            <a:pPr lvl="2"/>
            <a:r>
              <a:rPr lang="en-US" dirty="0" smtClean="0"/>
              <a:t>Don’t write on or crumple another student’s assignment.</a:t>
            </a:r>
          </a:p>
          <a:p>
            <a:pPr lvl="2"/>
            <a:r>
              <a:rPr lang="en-US" dirty="0" smtClean="0"/>
              <a:t>No discriminating or bullying (We want this to be a safe zone classroom)</a:t>
            </a:r>
          </a:p>
          <a:p>
            <a:pPr lvl="2"/>
            <a:r>
              <a:rPr lang="en-US" dirty="0" smtClean="0"/>
              <a:t>Don’t distract them during class instruction.</a:t>
            </a:r>
          </a:p>
          <a:p>
            <a:pPr lvl="2"/>
            <a:r>
              <a:rPr lang="en-US" dirty="0" smtClean="0"/>
              <a:t>Don’t distract them while they are working. </a:t>
            </a:r>
          </a:p>
          <a:p>
            <a:pPr lvl="2"/>
            <a:r>
              <a:rPr lang="en-US" dirty="0" smtClean="0"/>
              <a:t>No swearing or foul language.</a:t>
            </a:r>
            <a:endParaRPr lang="en-US" dirty="0"/>
          </a:p>
        </p:txBody>
      </p:sp>
    </p:spTree>
    <p:extLst>
      <p:ext uri="{BB962C8B-B14F-4D97-AF65-F5344CB8AC3E}">
        <p14:creationId xmlns:p14="http://schemas.microsoft.com/office/powerpoint/2010/main" val="3817611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title"/>
          </p:nvPr>
        </p:nvSpPr>
        <p:spPr/>
        <p:txBody>
          <a:bodyPr/>
          <a:lstStyle/>
          <a:p>
            <a:pPr eaLnBrk="1" hangingPunct="1"/>
            <a:r>
              <a:rPr lang="en-US" smtClean="0"/>
              <a:t>Disclosure Document</a:t>
            </a:r>
          </a:p>
        </p:txBody>
      </p:sp>
      <p:sp>
        <p:nvSpPr>
          <p:cNvPr id="14338" name="Content Placeholder 2"/>
          <p:cNvSpPr>
            <a:spLocks noGrp="1"/>
          </p:cNvSpPr>
          <p:nvPr>
            <p:ph idx="1"/>
          </p:nvPr>
        </p:nvSpPr>
        <p:spPr/>
        <p:txBody>
          <a:bodyPr/>
          <a:lstStyle/>
          <a:p>
            <a:pPr eaLnBrk="1" hangingPunct="1"/>
            <a:r>
              <a:rPr lang="en-US" smtClean="0"/>
              <a:t>Due next time</a:t>
            </a:r>
          </a:p>
          <a:p>
            <a:pPr eaLnBrk="1" hangingPunct="1"/>
            <a:r>
              <a:rPr lang="en-US" smtClean="0"/>
              <a:t>First assignment, so don’t start the year off with a bad grade!</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Classroom Rules Continued</a:t>
            </a:r>
            <a:endParaRPr lang="en-US" dirty="0"/>
          </a:p>
        </p:txBody>
      </p:sp>
      <p:sp>
        <p:nvSpPr>
          <p:cNvPr id="3" name="Content Placeholder 2"/>
          <p:cNvSpPr>
            <a:spLocks noGrp="1"/>
          </p:cNvSpPr>
          <p:nvPr>
            <p:ph idx="1"/>
          </p:nvPr>
        </p:nvSpPr>
        <p:spPr/>
        <p:txBody>
          <a:bodyPr/>
          <a:lstStyle/>
          <a:p>
            <a:r>
              <a:rPr lang="en-US" dirty="0" smtClean="0"/>
              <a:t>Respect for the teacher: Let Mrs. Cox be the best teacher SHE can be.</a:t>
            </a:r>
          </a:p>
          <a:p>
            <a:pPr lvl="1"/>
            <a:r>
              <a:rPr lang="en-US" dirty="0" smtClean="0"/>
              <a:t>What does this look like?</a:t>
            </a:r>
          </a:p>
          <a:p>
            <a:pPr lvl="2"/>
            <a:r>
              <a:rPr lang="en-US" dirty="0" smtClean="0"/>
              <a:t>Don’t talk while she is talking.</a:t>
            </a:r>
          </a:p>
          <a:p>
            <a:pPr lvl="2"/>
            <a:r>
              <a:rPr lang="en-US" dirty="0" smtClean="0"/>
              <a:t>Don’t ask questions or make comments that are off task or off topic.</a:t>
            </a:r>
          </a:p>
          <a:p>
            <a:pPr lvl="2"/>
            <a:r>
              <a:rPr lang="en-US" dirty="0" smtClean="0"/>
              <a:t>Don’t mess with things hanging in the classroom: posters, assignments, etc.</a:t>
            </a:r>
          </a:p>
          <a:p>
            <a:pPr lvl="2"/>
            <a:endParaRPr lang="en-US" dirty="0"/>
          </a:p>
        </p:txBody>
      </p:sp>
    </p:spTree>
    <p:extLst>
      <p:ext uri="{BB962C8B-B14F-4D97-AF65-F5344CB8AC3E}">
        <p14:creationId xmlns:p14="http://schemas.microsoft.com/office/powerpoint/2010/main" val="3585310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Classroom Rules Continued</a:t>
            </a:r>
            <a:endParaRPr lang="en-US" dirty="0"/>
          </a:p>
        </p:txBody>
      </p:sp>
      <p:sp>
        <p:nvSpPr>
          <p:cNvPr id="3" name="Content Placeholder 2"/>
          <p:cNvSpPr>
            <a:spLocks noGrp="1"/>
          </p:cNvSpPr>
          <p:nvPr>
            <p:ph idx="1"/>
          </p:nvPr>
        </p:nvSpPr>
        <p:spPr/>
        <p:txBody>
          <a:bodyPr/>
          <a:lstStyle/>
          <a:p>
            <a:r>
              <a:rPr lang="en-US" dirty="0" smtClean="0"/>
              <a:t>Respect for the school.</a:t>
            </a:r>
          </a:p>
          <a:p>
            <a:pPr lvl="1"/>
            <a:r>
              <a:rPr lang="en-US" dirty="0" smtClean="0"/>
              <a:t>What does this look like?</a:t>
            </a:r>
          </a:p>
          <a:p>
            <a:pPr lvl="2"/>
            <a:r>
              <a:rPr lang="en-US" dirty="0" smtClean="0"/>
              <a:t>Don’t vandalize property: bathrooms, walls, desks, books, etc.</a:t>
            </a:r>
          </a:p>
          <a:p>
            <a:pPr lvl="2"/>
            <a:r>
              <a:rPr lang="en-US" dirty="0" smtClean="0"/>
              <a:t>Pick up after yourself: no garbage left on the floor, sinks, desks/tables, etc.</a:t>
            </a:r>
          </a:p>
          <a:p>
            <a:pPr lvl="2"/>
            <a:r>
              <a:rPr lang="en-US" dirty="0" smtClean="0"/>
              <a:t>No swearing or foul language.</a:t>
            </a:r>
          </a:p>
          <a:p>
            <a:pPr lvl="2"/>
            <a:r>
              <a:rPr lang="en-US" dirty="0" smtClean="0"/>
              <a:t>Don’t rip down posters or assignments on the walls in the common areas (halls, triangle, or cafeteria).</a:t>
            </a:r>
          </a:p>
          <a:p>
            <a:pPr lvl="2"/>
            <a:endParaRPr lang="en-US" dirty="0"/>
          </a:p>
        </p:txBody>
      </p:sp>
    </p:spTree>
    <p:extLst>
      <p:ext uri="{BB962C8B-B14F-4D97-AF65-F5344CB8AC3E}">
        <p14:creationId xmlns:p14="http://schemas.microsoft.com/office/powerpoint/2010/main" val="15855868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p:txBody>
          <a:bodyPr/>
          <a:lstStyle/>
          <a:p>
            <a:pPr eaLnBrk="1" hangingPunct="1"/>
            <a:r>
              <a:rPr lang="en-US" smtClean="0"/>
              <a:t>Classroom Rules</a:t>
            </a:r>
          </a:p>
        </p:txBody>
      </p:sp>
      <p:sp>
        <p:nvSpPr>
          <p:cNvPr id="28674" name="Content Placeholder 2"/>
          <p:cNvSpPr>
            <a:spLocks noGrp="1"/>
          </p:cNvSpPr>
          <p:nvPr>
            <p:ph idx="1"/>
          </p:nvPr>
        </p:nvSpPr>
        <p:spPr/>
        <p:txBody>
          <a:bodyPr/>
          <a:lstStyle/>
          <a:p>
            <a:pPr eaLnBrk="1" hangingPunct="1"/>
            <a:r>
              <a:rPr lang="en-US" b="1" smtClean="0"/>
              <a:t>NO ELECTRONIC DEVICES.</a:t>
            </a:r>
            <a:r>
              <a:rPr lang="en-US" b="1" i="1" smtClean="0"/>
              <a:t> </a:t>
            </a:r>
            <a:r>
              <a:rPr lang="en-US" smtClean="0"/>
              <a:t>This is a school rule. If I see it, it will be confiscated and taken to the office. Sometimes if I’m in a good mood I will give it back, however, it will be reported to the office and put on your “track record.”</a:t>
            </a:r>
          </a:p>
          <a:p>
            <a:pPr eaLnBrk="1" hangingPunct="1">
              <a:buFont typeface="Arial" charset="0"/>
              <a:buNone/>
            </a:pPr>
            <a:endParaRPr lang="en-US" b="1" smtClean="0"/>
          </a:p>
        </p:txBody>
      </p:sp>
      <p:pic>
        <p:nvPicPr>
          <p:cNvPr id="28675" name="Picture 2" descr="C:\Users\Cox Fam\AppData\Local\Microsoft\Windows\Temporary Internet Files\Content.IE5\6OYWEHX9\MC900434837[1].png"/>
          <p:cNvPicPr>
            <a:picLocks noChangeAspect="1" noChangeArrowheads="1"/>
          </p:cNvPicPr>
          <p:nvPr/>
        </p:nvPicPr>
        <p:blipFill>
          <a:blip r:embed="rId2"/>
          <a:srcRect/>
          <a:stretch>
            <a:fillRect/>
          </a:stretch>
        </p:blipFill>
        <p:spPr bwMode="auto">
          <a:xfrm>
            <a:off x="3200400" y="4191000"/>
            <a:ext cx="2667000" cy="2667000"/>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7" name="Picture 2" descr="C:\Users\Cox Fam\AppData\Local\Microsoft\Windows\Temporary Internet Files\Content.IE5\38VMMOJL\MC900232113[1].wmf"/>
          <p:cNvPicPr>
            <a:picLocks noChangeAspect="1" noChangeArrowheads="1"/>
          </p:cNvPicPr>
          <p:nvPr/>
        </p:nvPicPr>
        <p:blipFill>
          <a:blip r:embed="rId2"/>
          <a:srcRect/>
          <a:stretch>
            <a:fillRect/>
          </a:stretch>
        </p:blipFill>
        <p:spPr bwMode="auto">
          <a:xfrm>
            <a:off x="0" y="0"/>
            <a:ext cx="2298700" cy="2911475"/>
          </a:xfrm>
          <a:prstGeom prst="rect">
            <a:avLst/>
          </a:prstGeom>
          <a:noFill/>
          <a:ln w="9525">
            <a:noFill/>
            <a:miter lim="800000"/>
            <a:headEnd/>
            <a:tailEnd/>
          </a:ln>
        </p:spPr>
      </p:pic>
      <p:sp>
        <p:nvSpPr>
          <p:cNvPr id="29698" name="Title 1"/>
          <p:cNvSpPr>
            <a:spLocks noGrp="1"/>
          </p:cNvSpPr>
          <p:nvPr>
            <p:ph type="title"/>
          </p:nvPr>
        </p:nvSpPr>
        <p:spPr/>
        <p:txBody>
          <a:bodyPr/>
          <a:lstStyle/>
          <a:p>
            <a:pPr eaLnBrk="1" hangingPunct="1"/>
            <a:r>
              <a:rPr lang="en-US" smtClean="0"/>
              <a:t>Food, Drink, &amp; Gum</a:t>
            </a:r>
          </a:p>
        </p:txBody>
      </p:sp>
      <p:sp>
        <p:nvSpPr>
          <p:cNvPr id="3" name="Content Placeholder 2"/>
          <p:cNvSpPr>
            <a:spLocks noGrp="1"/>
          </p:cNvSpPr>
          <p:nvPr>
            <p:ph idx="1"/>
          </p:nvPr>
        </p:nvSpPr>
        <p:spPr>
          <a:xfrm>
            <a:off x="1600200" y="1600200"/>
            <a:ext cx="7391400" cy="4953000"/>
          </a:xfrm>
        </p:spPr>
        <p:txBody>
          <a:bodyPr rtlCol="0">
            <a:normAutofit fontScale="85000" lnSpcReduction="20000"/>
          </a:bodyPr>
          <a:lstStyle/>
          <a:p>
            <a:pPr eaLnBrk="1" fontAlgn="auto" hangingPunct="1">
              <a:spcAft>
                <a:spcPts val="0"/>
              </a:spcAft>
              <a:buFont typeface="Arial" pitchFamily="34" charset="0"/>
              <a:buChar char="•"/>
              <a:defRPr/>
            </a:pPr>
            <a:r>
              <a:rPr lang="en-US" dirty="0" smtClean="0"/>
              <a:t>Food is allowed until I am left with the clean-up. If you cannot find the garbage can, you cannot have food.</a:t>
            </a:r>
          </a:p>
          <a:p>
            <a:pPr eaLnBrk="1" fontAlgn="auto" hangingPunct="1">
              <a:spcAft>
                <a:spcPts val="0"/>
              </a:spcAft>
              <a:buFont typeface="Arial" pitchFamily="34" charset="0"/>
              <a:buChar char="•"/>
              <a:defRPr/>
            </a:pPr>
            <a:r>
              <a:rPr lang="en-US" dirty="0" smtClean="0"/>
              <a:t>Drinks with twist on lids are allowed as long as you throw empty bottles away and don’t leave them in the classroom. IT IS NOT PART OF MY JOB TO CLEAN UP AFTER YOU. If you leave garbage in the classroom, you cause EVERYONE in the class to lose this privilege</a:t>
            </a:r>
          </a:p>
          <a:p>
            <a:pPr eaLnBrk="1" fontAlgn="auto" hangingPunct="1">
              <a:spcAft>
                <a:spcPts val="0"/>
              </a:spcAft>
              <a:buFont typeface="Arial" pitchFamily="34" charset="0"/>
              <a:buChar char="•"/>
              <a:defRPr/>
            </a:pPr>
            <a:r>
              <a:rPr lang="en-US" dirty="0" smtClean="0"/>
              <a:t>Gum is allowed. You are in 8</a:t>
            </a:r>
            <a:r>
              <a:rPr lang="en-US" baseline="30000" dirty="0" smtClean="0"/>
              <a:t>th</a:t>
            </a:r>
            <a:r>
              <a:rPr lang="en-US" dirty="0" smtClean="0"/>
              <a:t> grade so you know how to go to the garbage and spit it out. Again, if I find you putting chewed gum anywhere other than the garbage can, you cause everyone in the class to lose the privilege to chew gum.</a:t>
            </a:r>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title"/>
          </p:nvPr>
        </p:nvSpPr>
        <p:spPr/>
        <p:txBody>
          <a:bodyPr/>
          <a:lstStyle/>
          <a:p>
            <a:pPr eaLnBrk="1" hangingPunct="1"/>
            <a:r>
              <a:rPr lang="en-US" smtClean="0"/>
              <a:t>Classroom Library</a:t>
            </a:r>
          </a:p>
        </p:txBody>
      </p:sp>
      <p:sp>
        <p:nvSpPr>
          <p:cNvPr id="30722" name="Content Placeholder 2"/>
          <p:cNvSpPr>
            <a:spLocks noGrp="1"/>
          </p:cNvSpPr>
          <p:nvPr>
            <p:ph idx="1"/>
          </p:nvPr>
        </p:nvSpPr>
        <p:spPr/>
        <p:txBody>
          <a:bodyPr/>
          <a:lstStyle/>
          <a:p>
            <a:pPr eaLnBrk="1" hangingPunct="1"/>
            <a:r>
              <a:rPr lang="en-US" dirty="0" smtClean="0"/>
              <a:t>You can check-out books from the library ONLY if you actually plan on taking that book home and pursue reading it.</a:t>
            </a:r>
          </a:p>
          <a:p>
            <a:pPr eaLnBrk="1" hangingPunct="1"/>
            <a:r>
              <a:rPr lang="en-US" dirty="0" smtClean="0"/>
              <a:t>Use the check-out form.</a:t>
            </a:r>
          </a:p>
          <a:p>
            <a:pPr eaLnBrk="1" hangingPunct="1"/>
            <a:r>
              <a:rPr lang="en-US" dirty="0" smtClean="0"/>
              <a:t>Show it to Mrs. Cox when you check it in.</a:t>
            </a:r>
          </a:p>
          <a:p>
            <a:pPr eaLnBrk="1" hangingPunct="1"/>
            <a:r>
              <a:rPr lang="en-US" dirty="0" smtClean="0"/>
              <a:t>If you are not prepared with a book for the day, you will annotate. Something I am going to teach you next week.</a:t>
            </a:r>
          </a:p>
          <a:p>
            <a:pPr eaLnBrk="1" hangingPunct="1"/>
            <a:endParaRPr lang="en-US" dirty="0" smtClean="0"/>
          </a:p>
          <a:p>
            <a:pPr eaLnBrk="1" hangingPunct="1">
              <a:buFont typeface="Arial" charset="0"/>
              <a:buNone/>
            </a:pPr>
            <a:endParaRPr lang="en-US" dirty="0" smtClean="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p:cNvSpPr>
          <p:nvPr>
            <p:ph type="title"/>
          </p:nvPr>
        </p:nvSpPr>
        <p:spPr/>
        <p:txBody>
          <a:bodyPr/>
          <a:lstStyle/>
          <a:p>
            <a:pPr eaLnBrk="1" hangingPunct="1"/>
            <a:r>
              <a:rPr lang="en-US" smtClean="0"/>
              <a:t>Classroom Temperature</a:t>
            </a:r>
          </a:p>
        </p:txBody>
      </p:sp>
      <p:sp>
        <p:nvSpPr>
          <p:cNvPr id="31746" name="Rectangle 3"/>
          <p:cNvSpPr>
            <a:spLocks noGrp="1"/>
          </p:cNvSpPr>
          <p:nvPr>
            <p:ph type="body" idx="1"/>
          </p:nvPr>
        </p:nvSpPr>
        <p:spPr/>
        <p:txBody>
          <a:bodyPr/>
          <a:lstStyle/>
          <a:p>
            <a:pPr eaLnBrk="1" hangingPunct="1"/>
            <a:r>
              <a:rPr lang="en-US" dirty="0" smtClean="0"/>
              <a:t>The room will ALWAYS be kept at a cooler temperature (unless the ac/heater breaks). This means you should be prepared with a jacket. </a:t>
            </a:r>
          </a:p>
        </p:txBody>
      </p:sp>
      <p:pic>
        <p:nvPicPr>
          <p:cNvPr id="31747" name="Picture 4" descr="MC900285788[1]"/>
          <p:cNvPicPr>
            <a:picLocks noChangeAspect="1" noChangeArrowheads="1"/>
          </p:cNvPicPr>
          <p:nvPr/>
        </p:nvPicPr>
        <p:blipFill>
          <a:blip r:embed="rId2"/>
          <a:srcRect/>
          <a:stretch>
            <a:fillRect/>
          </a:stretch>
        </p:blipFill>
        <p:spPr bwMode="auto">
          <a:xfrm>
            <a:off x="6553200" y="3124200"/>
            <a:ext cx="2193925" cy="2590800"/>
          </a:xfrm>
          <a:prstGeom prst="rect">
            <a:avLst/>
          </a:prstGeom>
          <a:noFill/>
          <a:ln w="9525">
            <a:noFill/>
            <a:miter lim="800000"/>
            <a:headEnd/>
            <a:tailEnd/>
          </a:ln>
        </p:spPr>
      </p:pic>
      <p:pic>
        <p:nvPicPr>
          <p:cNvPr id="31748" name="Picture 5" descr="MC900351209[1]"/>
          <p:cNvPicPr>
            <a:picLocks noChangeAspect="1" noChangeArrowheads="1"/>
          </p:cNvPicPr>
          <p:nvPr/>
        </p:nvPicPr>
        <p:blipFill>
          <a:blip r:embed="rId3"/>
          <a:srcRect/>
          <a:stretch>
            <a:fillRect/>
          </a:stretch>
        </p:blipFill>
        <p:spPr bwMode="auto">
          <a:xfrm>
            <a:off x="838200" y="3657600"/>
            <a:ext cx="2819400" cy="22018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a:xfrm>
            <a:off x="457200" y="-228600"/>
            <a:ext cx="8229600" cy="1143000"/>
          </a:xfrm>
        </p:spPr>
        <p:txBody>
          <a:bodyPr/>
          <a:lstStyle/>
          <a:p>
            <a:pPr eaLnBrk="1" hangingPunct="1"/>
            <a:r>
              <a:rPr lang="en-US" smtClean="0"/>
              <a:t>About Mrs. Cox</a:t>
            </a:r>
          </a:p>
        </p:txBody>
      </p:sp>
      <p:sp>
        <p:nvSpPr>
          <p:cNvPr id="4" name="Content Placeholder 3"/>
          <p:cNvSpPr>
            <a:spLocks noGrp="1"/>
          </p:cNvSpPr>
          <p:nvPr>
            <p:ph sz="half" idx="1"/>
          </p:nvPr>
        </p:nvSpPr>
        <p:spPr>
          <a:xfrm>
            <a:off x="457200" y="4800600"/>
            <a:ext cx="8686800" cy="1905000"/>
          </a:xfrm>
        </p:spPr>
        <p:txBody>
          <a:bodyPr rtlCol="0">
            <a:normAutofit fontScale="85000" lnSpcReduction="20000"/>
          </a:bodyPr>
          <a:lstStyle/>
          <a:p>
            <a:pPr eaLnBrk="1" fontAlgn="auto" hangingPunct="1">
              <a:spcAft>
                <a:spcPts val="0"/>
              </a:spcAft>
              <a:buFont typeface="Arial" pitchFamily="34" charset="0"/>
              <a:buChar char="•"/>
              <a:defRPr/>
            </a:pPr>
            <a:r>
              <a:rPr lang="en-US" dirty="0" smtClean="0"/>
              <a:t>I grew up in Taylorsville, Utah. </a:t>
            </a:r>
            <a:endParaRPr lang="en-US" dirty="0"/>
          </a:p>
          <a:p>
            <a:pPr eaLnBrk="1" fontAlgn="auto" hangingPunct="1">
              <a:spcAft>
                <a:spcPts val="0"/>
              </a:spcAft>
              <a:buFont typeface="Arial" pitchFamily="34" charset="0"/>
              <a:buChar char="•"/>
              <a:defRPr/>
            </a:pPr>
            <a:r>
              <a:rPr lang="en-US" dirty="0" smtClean="0"/>
              <a:t>I am the 5</a:t>
            </a:r>
            <a:r>
              <a:rPr lang="en-US" baseline="30000" dirty="0" smtClean="0"/>
              <a:t>th</a:t>
            </a:r>
            <a:r>
              <a:rPr lang="en-US" dirty="0"/>
              <a:t> </a:t>
            </a:r>
            <a:r>
              <a:rPr lang="en-US" dirty="0" smtClean="0"/>
              <a:t>of 7 children.</a:t>
            </a:r>
          </a:p>
          <a:p>
            <a:pPr eaLnBrk="1" fontAlgn="auto" hangingPunct="1">
              <a:spcAft>
                <a:spcPts val="0"/>
              </a:spcAft>
              <a:buFont typeface="Arial" pitchFamily="34" charset="0"/>
              <a:buChar char="•"/>
              <a:defRPr/>
            </a:pPr>
            <a:r>
              <a:rPr lang="en-US" dirty="0" smtClean="0"/>
              <a:t>I have four brothers and two sisters.</a:t>
            </a:r>
          </a:p>
          <a:p>
            <a:pPr eaLnBrk="1" fontAlgn="auto" hangingPunct="1">
              <a:spcAft>
                <a:spcPts val="0"/>
              </a:spcAft>
              <a:buFont typeface="Arial" pitchFamily="34" charset="0"/>
              <a:buChar char="•"/>
              <a:defRPr/>
            </a:pPr>
            <a:r>
              <a:rPr lang="en-US" dirty="0" smtClean="0"/>
              <a:t>I have my Bachelor’s degree from UVU and my Master’s from Emporia State (Librarian)</a:t>
            </a:r>
          </a:p>
        </p:txBody>
      </p:sp>
      <p:pic>
        <p:nvPicPr>
          <p:cNvPr id="32771" name="Content Placeholder 8" descr="487749_542652629098366_1003958918_n.jpg"/>
          <p:cNvPicPr>
            <a:picLocks noGrp="1" noChangeAspect="1"/>
          </p:cNvPicPr>
          <p:nvPr>
            <p:ph sz="half" idx="2"/>
          </p:nvPr>
        </p:nvPicPr>
        <p:blipFill>
          <a:blip r:embed="rId2"/>
          <a:srcRect/>
          <a:stretch>
            <a:fillRect/>
          </a:stretch>
        </p:blipFill>
        <p:spPr>
          <a:xfrm>
            <a:off x="1371600" y="685800"/>
            <a:ext cx="6173788" cy="4103688"/>
          </a:xfrm>
        </p:spPr>
      </p:pic>
    </p:spTree>
    <p:extLst>
      <p:ext uri="{BB962C8B-B14F-4D97-AF65-F5344CB8AC3E}">
        <p14:creationId xmlns:p14="http://schemas.microsoft.com/office/powerpoint/2010/main" val="129521325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title"/>
          </p:nvPr>
        </p:nvSpPr>
        <p:spPr>
          <a:xfrm>
            <a:off x="2133600" y="0"/>
            <a:ext cx="8229600" cy="1143000"/>
          </a:xfrm>
        </p:spPr>
        <p:txBody>
          <a:bodyPr/>
          <a:lstStyle/>
          <a:p>
            <a:pPr eaLnBrk="1" hangingPunct="1"/>
            <a:r>
              <a:rPr lang="en-US" smtClean="0"/>
              <a:t>More about Mrs. Cox</a:t>
            </a:r>
          </a:p>
        </p:txBody>
      </p:sp>
      <p:sp>
        <p:nvSpPr>
          <p:cNvPr id="4" name="Content Placeholder 3"/>
          <p:cNvSpPr>
            <a:spLocks noGrp="1"/>
          </p:cNvSpPr>
          <p:nvPr>
            <p:ph sz="half" idx="2"/>
          </p:nvPr>
        </p:nvSpPr>
        <p:spPr/>
        <p:txBody>
          <a:bodyPr rtlCol="0">
            <a:normAutofit/>
          </a:bodyPr>
          <a:lstStyle/>
          <a:p>
            <a:pPr eaLnBrk="1" fontAlgn="auto" hangingPunct="1">
              <a:spcAft>
                <a:spcPts val="0"/>
              </a:spcAft>
              <a:buFont typeface="Arial" pitchFamily="34" charset="0"/>
              <a:buChar char="•"/>
              <a:defRPr/>
            </a:pPr>
            <a:r>
              <a:rPr lang="en-US" dirty="0" smtClean="0"/>
              <a:t>I am married.</a:t>
            </a:r>
          </a:p>
          <a:p>
            <a:pPr eaLnBrk="1" fontAlgn="auto" hangingPunct="1">
              <a:spcAft>
                <a:spcPts val="0"/>
              </a:spcAft>
              <a:buFont typeface="Arial" pitchFamily="34" charset="0"/>
              <a:buChar char="•"/>
              <a:defRPr/>
            </a:pPr>
            <a:r>
              <a:rPr lang="en-US" dirty="0" smtClean="0"/>
              <a:t>I have 0 kids.</a:t>
            </a:r>
          </a:p>
          <a:p>
            <a:pPr eaLnBrk="1" fontAlgn="auto" hangingPunct="1">
              <a:spcAft>
                <a:spcPts val="0"/>
              </a:spcAft>
              <a:buFont typeface="Arial" pitchFamily="34" charset="0"/>
              <a:buChar char="•"/>
              <a:defRPr/>
            </a:pPr>
            <a:r>
              <a:rPr lang="en-US" dirty="0" smtClean="0"/>
              <a:t>I have a dog. He is a boxer. His name is Julio.</a:t>
            </a:r>
          </a:p>
          <a:p>
            <a:pPr eaLnBrk="1" fontAlgn="auto" hangingPunct="1">
              <a:spcAft>
                <a:spcPts val="0"/>
              </a:spcAft>
              <a:buFont typeface="Arial" pitchFamily="34" charset="0"/>
              <a:buChar char="•"/>
              <a:defRPr/>
            </a:pPr>
            <a:r>
              <a:rPr lang="en-US" dirty="0" smtClean="0"/>
              <a:t>This is my seventh year teaching.</a:t>
            </a:r>
          </a:p>
          <a:p>
            <a:pPr eaLnBrk="1" fontAlgn="auto" hangingPunct="1">
              <a:spcAft>
                <a:spcPts val="0"/>
              </a:spcAft>
              <a:buFont typeface="Arial" pitchFamily="34" charset="0"/>
              <a:buChar char="•"/>
              <a:defRPr/>
            </a:pPr>
            <a:r>
              <a:rPr lang="en-US" dirty="0" smtClean="0"/>
              <a:t>I read 56 books in 2015 and have a goal to read the same in 2016.</a:t>
            </a:r>
            <a:endParaRPr lang="en-US" dirty="0"/>
          </a:p>
        </p:txBody>
      </p:sp>
      <p:pic>
        <p:nvPicPr>
          <p:cNvPr id="33795" name="Content Placeholder 5" descr="58078_1495456346650_6641509_n.jpg"/>
          <p:cNvPicPr>
            <a:picLocks noChangeAspect="1"/>
          </p:cNvPicPr>
          <p:nvPr/>
        </p:nvPicPr>
        <p:blipFill>
          <a:blip r:embed="rId2"/>
          <a:srcRect/>
          <a:stretch>
            <a:fillRect/>
          </a:stretch>
        </p:blipFill>
        <p:spPr bwMode="auto">
          <a:xfrm>
            <a:off x="304800" y="533400"/>
            <a:ext cx="3352800" cy="2514600"/>
          </a:xfrm>
          <a:prstGeom prst="rect">
            <a:avLst/>
          </a:prstGeom>
          <a:noFill/>
          <a:ln w="9525">
            <a:noFill/>
            <a:miter lim="800000"/>
            <a:headEnd/>
            <a:tailEnd/>
          </a:ln>
        </p:spPr>
      </p:pic>
      <p:pic>
        <p:nvPicPr>
          <p:cNvPr id="33796" name="Content Placeholder 6" descr="269499_10150222684395916_1068321_n.jpg"/>
          <p:cNvPicPr>
            <a:picLocks noGrp="1" noChangeAspect="1"/>
          </p:cNvPicPr>
          <p:nvPr>
            <p:ph sz="half" idx="1"/>
          </p:nvPr>
        </p:nvPicPr>
        <p:blipFill>
          <a:blip r:embed="rId3"/>
          <a:srcRect/>
          <a:stretch>
            <a:fillRect/>
          </a:stretch>
        </p:blipFill>
        <p:spPr>
          <a:xfrm>
            <a:off x="1295400" y="2209800"/>
            <a:ext cx="3200400" cy="2400300"/>
          </a:xfrm>
        </p:spPr>
      </p:pic>
      <p:pic>
        <p:nvPicPr>
          <p:cNvPr id="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096" y="3405078"/>
            <a:ext cx="1400175" cy="21310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81200" y="4127759"/>
            <a:ext cx="1580591" cy="23752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97650" y="4352277"/>
            <a:ext cx="1238250" cy="19261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6008600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p:cNvSpPr>
          <p:nvPr>
            <p:ph type="title"/>
          </p:nvPr>
        </p:nvSpPr>
        <p:spPr/>
        <p:txBody>
          <a:bodyPr/>
          <a:lstStyle/>
          <a:p>
            <a:pPr eaLnBrk="1" hangingPunct="1"/>
            <a:r>
              <a:rPr lang="en-US" smtClean="0"/>
              <a:t>More about Mrs. Cox</a:t>
            </a:r>
          </a:p>
        </p:txBody>
      </p:sp>
      <p:sp>
        <p:nvSpPr>
          <p:cNvPr id="34818" name="Content Placeholder 2"/>
          <p:cNvSpPr>
            <a:spLocks noGrp="1"/>
          </p:cNvSpPr>
          <p:nvPr>
            <p:ph sz="half" idx="1"/>
          </p:nvPr>
        </p:nvSpPr>
        <p:spPr/>
        <p:txBody>
          <a:bodyPr/>
          <a:lstStyle/>
          <a:p>
            <a:pPr eaLnBrk="1" hangingPunct="1"/>
            <a:r>
              <a:rPr lang="en-US" smtClean="0"/>
              <a:t>I’m a big Kansas Jayhawks basketball fan. (Therefore I do not follow BYU or U of U).</a:t>
            </a:r>
          </a:p>
          <a:p>
            <a:pPr eaLnBrk="1" hangingPunct="1"/>
            <a:r>
              <a:rPr lang="en-US" smtClean="0"/>
              <a:t>I’m a big Harry Potter fan. </a:t>
            </a:r>
          </a:p>
          <a:p>
            <a:pPr eaLnBrk="1" hangingPunct="1"/>
            <a:endParaRPr lang="en-US" smtClean="0"/>
          </a:p>
        </p:txBody>
      </p:sp>
      <p:pic>
        <p:nvPicPr>
          <p:cNvPr id="34819" name="Content Placeholder 4" descr="lynsieanddumbledore.jpg"/>
          <p:cNvPicPr>
            <a:picLocks noGrp="1" noChangeAspect="1"/>
          </p:cNvPicPr>
          <p:nvPr>
            <p:ph sz="half" idx="2"/>
          </p:nvPr>
        </p:nvPicPr>
        <p:blipFill>
          <a:blip r:embed="rId2"/>
          <a:srcRect/>
          <a:stretch>
            <a:fillRect/>
          </a:stretch>
        </p:blipFill>
        <p:spPr>
          <a:xfrm>
            <a:off x="6248400" y="1143000"/>
            <a:ext cx="2106613" cy="2819400"/>
          </a:xfrm>
        </p:spPr>
      </p:pic>
      <p:pic>
        <p:nvPicPr>
          <p:cNvPr id="34820" name="Picture 5" descr="th_KS.gif"/>
          <p:cNvPicPr>
            <a:picLocks noChangeAspect="1"/>
          </p:cNvPicPr>
          <p:nvPr/>
        </p:nvPicPr>
        <p:blipFill>
          <a:blip r:embed="rId3"/>
          <a:srcRect/>
          <a:stretch>
            <a:fillRect/>
          </a:stretch>
        </p:blipFill>
        <p:spPr bwMode="auto">
          <a:xfrm>
            <a:off x="4343400" y="3733800"/>
            <a:ext cx="2514600" cy="2514600"/>
          </a:xfrm>
          <a:prstGeom prst="rect">
            <a:avLst/>
          </a:prstGeom>
          <a:noFill/>
          <a:ln w="9525">
            <a:noFill/>
            <a:miter lim="800000"/>
            <a:headEnd/>
            <a:tailEnd/>
          </a:ln>
        </p:spPr>
      </p:pic>
    </p:spTree>
    <p:extLst>
      <p:ext uri="{BB962C8B-B14F-4D97-AF65-F5344CB8AC3E}">
        <p14:creationId xmlns:p14="http://schemas.microsoft.com/office/powerpoint/2010/main" val="136634015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Would You Rather</a:t>
            </a:r>
            <a:endParaRPr lang="en-US" dirty="0"/>
          </a:p>
        </p:txBody>
      </p:sp>
      <p:sp>
        <p:nvSpPr>
          <p:cNvPr id="5" name="Content Placeholder 4"/>
          <p:cNvSpPr>
            <a:spLocks noGrp="1"/>
          </p:cNvSpPr>
          <p:nvPr>
            <p:ph idx="1"/>
          </p:nvPr>
        </p:nvSpPr>
        <p:spPr/>
        <p:txBody>
          <a:bodyPr/>
          <a:lstStyle/>
          <a:p>
            <a:pPr marL="0" indent="0">
              <a:buNone/>
            </a:pPr>
            <a:r>
              <a:rPr lang="en-US" dirty="0" smtClean="0"/>
              <a:t>1. Start with the tallest person at your table. </a:t>
            </a:r>
          </a:p>
          <a:p>
            <a:pPr marL="457200" lvl="1" indent="0">
              <a:buNone/>
            </a:pPr>
            <a:r>
              <a:rPr lang="en-US" dirty="0" smtClean="0"/>
              <a:t>a. Pick one of the questions on the list.</a:t>
            </a:r>
          </a:p>
          <a:p>
            <a:pPr marL="457200" lvl="1" indent="0">
              <a:buNone/>
            </a:pPr>
            <a:r>
              <a:rPr lang="en-US" dirty="0" smtClean="0"/>
              <a:t>b. Everyone answers the question by first stating their name, “I, Mrs. Cox, would rather _______ than ________ because _____________.</a:t>
            </a:r>
          </a:p>
          <a:p>
            <a:pPr marL="0" indent="0">
              <a:buNone/>
            </a:pPr>
            <a:r>
              <a:rPr lang="en-US" dirty="0" smtClean="0"/>
              <a:t>2. Move clockwise to the next person.</a:t>
            </a:r>
          </a:p>
          <a:p>
            <a:pPr marL="0" indent="0">
              <a:buNone/>
            </a:pPr>
            <a:r>
              <a:rPr lang="en-US" dirty="0"/>
              <a:t> </a:t>
            </a:r>
            <a:r>
              <a:rPr lang="en-US" dirty="0" smtClean="0"/>
              <a:t>    c. Repeat a &amp; b</a:t>
            </a:r>
          </a:p>
          <a:p>
            <a:pPr marL="0" indent="0">
              <a:buNone/>
            </a:pPr>
            <a:r>
              <a:rPr lang="en-US" dirty="0" smtClean="0"/>
              <a:t>3. Repeat until you have asked every question on the paper. </a:t>
            </a:r>
          </a:p>
          <a:p>
            <a:pPr lvl="1"/>
            <a:endParaRPr lang="en-US" dirty="0"/>
          </a:p>
        </p:txBody>
      </p:sp>
    </p:spTree>
    <p:extLst>
      <p:ext uri="{BB962C8B-B14F-4D97-AF65-F5344CB8AC3E}">
        <p14:creationId xmlns:p14="http://schemas.microsoft.com/office/powerpoint/2010/main" val="16783526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p:txBody>
          <a:bodyPr/>
          <a:lstStyle/>
          <a:p>
            <a:pPr eaLnBrk="1" hangingPunct="1"/>
            <a:r>
              <a:rPr lang="en-US" smtClean="0"/>
              <a:t>Class Website</a:t>
            </a:r>
          </a:p>
        </p:txBody>
      </p:sp>
      <p:sp>
        <p:nvSpPr>
          <p:cNvPr id="15362" name="Content Placeholder 2"/>
          <p:cNvSpPr>
            <a:spLocks noGrp="1"/>
          </p:cNvSpPr>
          <p:nvPr>
            <p:ph idx="1"/>
          </p:nvPr>
        </p:nvSpPr>
        <p:spPr/>
        <p:txBody>
          <a:bodyPr/>
          <a:lstStyle/>
          <a:p>
            <a:pPr eaLnBrk="1" hangingPunct="1">
              <a:buFont typeface="Arial" charset="0"/>
              <a:buNone/>
            </a:pPr>
            <a:r>
              <a:rPr lang="en-US" dirty="0" smtClean="0">
                <a:hlinkClick r:id="rId2"/>
              </a:rPr>
              <a:t>http://mrscoxenglishcorner.weebly.com/</a:t>
            </a:r>
            <a:endParaRPr lang="en-US" dirty="0" smtClean="0"/>
          </a:p>
          <a:p>
            <a:pPr eaLnBrk="1" hangingPunct="1">
              <a:buFont typeface="Arial" charset="0"/>
              <a:buNone/>
            </a:pPr>
            <a:endParaRPr lang="en-US" dirty="0" smtClean="0"/>
          </a:p>
          <a:p>
            <a:pPr eaLnBrk="1" hangingPunct="1">
              <a:buFont typeface="Arial" charset="0"/>
              <a:buNone/>
            </a:pPr>
            <a:r>
              <a:rPr lang="en-US" dirty="0" smtClean="0"/>
              <a:t>    This website will have all assignments on it. If you are ever absent or lose an assignment and it is due the next day, you can find it here.</a:t>
            </a:r>
          </a:p>
          <a:p>
            <a:pPr eaLnBrk="1" hangingPunct="1">
              <a:buFont typeface="Arial" charset="0"/>
              <a:buNone/>
            </a:pPr>
            <a:r>
              <a:rPr lang="en-US" dirty="0" smtClean="0"/>
              <a:t>This website can be found in two places:</a:t>
            </a:r>
          </a:p>
          <a:p>
            <a:pPr eaLnBrk="1" hangingPunct="1"/>
            <a:r>
              <a:rPr lang="en-US" dirty="0" smtClean="0"/>
              <a:t>Disclosure Document</a:t>
            </a:r>
          </a:p>
          <a:p>
            <a:pPr eaLnBrk="1" hangingPunct="1"/>
            <a:r>
              <a:rPr lang="en-US" dirty="0" smtClean="0"/>
              <a:t>School Website</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p:txBody>
          <a:bodyPr/>
          <a:lstStyle/>
          <a:p>
            <a:pPr eaLnBrk="1" hangingPunct="1"/>
            <a:r>
              <a:rPr lang="en-US" smtClean="0"/>
              <a:t>Materials You’ll Need</a:t>
            </a:r>
          </a:p>
        </p:txBody>
      </p:sp>
      <p:sp>
        <p:nvSpPr>
          <p:cNvPr id="3" name="Content Placeholder 2"/>
          <p:cNvSpPr>
            <a:spLocks noGrp="1"/>
          </p:cNvSpPr>
          <p:nvPr>
            <p:ph idx="1"/>
          </p:nvPr>
        </p:nvSpPr>
        <p:spPr>
          <a:xfrm>
            <a:off x="457200" y="1371600"/>
            <a:ext cx="8229600" cy="5257800"/>
          </a:xfrm>
        </p:spPr>
        <p:txBody>
          <a:bodyPr rtlCol="0">
            <a:normAutofit fontScale="92500" lnSpcReduction="10000"/>
          </a:bodyPr>
          <a:lstStyle/>
          <a:p>
            <a:pPr eaLnBrk="1" fontAlgn="auto" hangingPunct="1">
              <a:spcAft>
                <a:spcPts val="0"/>
              </a:spcAft>
              <a:buFont typeface="Arial" pitchFamily="34" charset="0"/>
              <a:buNone/>
              <a:defRPr/>
            </a:pPr>
            <a:r>
              <a:rPr lang="en-US" dirty="0" smtClean="0"/>
              <a:t>Needed Daily</a:t>
            </a:r>
          </a:p>
          <a:p>
            <a:pPr eaLnBrk="1" fontAlgn="auto" hangingPunct="1">
              <a:spcAft>
                <a:spcPts val="0"/>
              </a:spcAft>
              <a:buFont typeface="Arial" pitchFamily="34" charset="0"/>
              <a:buChar char="•"/>
              <a:defRPr/>
            </a:pPr>
            <a:r>
              <a:rPr lang="en-US" dirty="0" smtClean="0"/>
              <a:t>Paper, pen, and/or pencil</a:t>
            </a:r>
          </a:p>
          <a:p>
            <a:pPr eaLnBrk="1" fontAlgn="auto" hangingPunct="1">
              <a:spcAft>
                <a:spcPts val="0"/>
              </a:spcAft>
              <a:buFont typeface="Arial" pitchFamily="34" charset="0"/>
              <a:buChar char="•"/>
              <a:defRPr/>
            </a:pPr>
            <a:r>
              <a:rPr lang="en-US" dirty="0" smtClean="0"/>
              <a:t>100 count 3x3 Sticky Notes</a:t>
            </a:r>
          </a:p>
          <a:p>
            <a:pPr eaLnBrk="1" fontAlgn="auto" hangingPunct="1">
              <a:spcAft>
                <a:spcPts val="0"/>
              </a:spcAft>
              <a:buFont typeface="Arial" pitchFamily="34" charset="0"/>
              <a:buChar char="•"/>
              <a:defRPr/>
            </a:pPr>
            <a:r>
              <a:rPr lang="en-US" dirty="0" smtClean="0"/>
              <a:t>3 ring binder with pockets with 3 dividers</a:t>
            </a:r>
          </a:p>
          <a:p>
            <a:pPr lvl="1" eaLnBrk="1" fontAlgn="auto" hangingPunct="1">
              <a:spcAft>
                <a:spcPts val="0"/>
              </a:spcAft>
              <a:buFont typeface="Arial" pitchFamily="34" charset="0"/>
              <a:buChar char="–"/>
              <a:defRPr/>
            </a:pPr>
            <a:r>
              <a:rPr lang="en-US" dirty="0" smtClean="0"/>
              <a:t>Notes</a:t>
            </a:r>
          </a:p>
          <a:p>
            <a:pPr lvl="1" eaLnBrk="1" fontAlgn="auto" hangingPunct="1">
              <a:spcAft>
                <a:spcPts val="0"/>
              </a:spcAft>
              <a:buFont typeface="Arial" pitchFamily="34" charset="0"/>
              <a:buChar char="–"/>
              <a:defRPr/>
            </a:pPr>
            <a:r>
              <a:rPr lang="en-US" dirty="0" err="1" smtClean="0"/>
              <a:t>Caught’ya</a:t>
            </a:r>
            <a:r>
              <a:rPr lang="en-US" dirty="0" smtClean="0"/>
              <a:t> Sentences</a:t>
            </a:r>
          </a:p>
          <a:p>
            <a:pPr lvl="1" eaLnBrk="1" fontAlgn="auto" hangingPunct="1">
              <a:spcAft>
                <a:spcPts val="0"/>
              </a:spcAft>
              <a:buFont typeface="Arial" pitchFamily="34" charset="0"/>
              <a:buChar char="–"/>
              <a:defRPr/>
            </a:pPr>
            <a:r>
              <a:rPr lang="en-US" dirty="0" smtClean="0"/>
              <a:t>Homework</a:t>
            </a:r>
          </a:p>
          <a:p>
            <a:pPr eaLnBrk="1" fontAlgn="auto" hangingPunct="1">
              <a:spcAft>
                <a:spcPts val="0"/>
              </a:spcAft>
              <a:buFont typeface="Arial" pitchFamily="34" charset="0"/>
              <a:buChar char="•"/>
              <a:defRPr/>
            </a:pPr>
            <a:r>
              <a:rPr lang="en-US" dirty="0" smtClean="0"/>
              <a:t>School Planner</a:t>
            </a:r>
          </a:p>
          <a:p>
            <a:pPr eaLnBrk="1" fontAlgn="auto" hangingPunct="1">
              <a:spcAft>
                <a:spcPts val="0"/>
              </a:spcAft>
              <a:buFont typeface="Arial" pitchFamily="34" charset="0"/>
              <a:buChar char="•"/>
              <a:defRPr/>
            </a:pPr>
            <a:r>
              <a:rPr lang="en-US" dirty="0" smtClean="0"/>
              <a:t>Silent Reading Book</a:t>
            </a:r>
          </a:p>
          <a:p>
            <a:pPr eaLnBrk="1" fontAlgn="auto" hangingPunct="1">
              <a:spcAft>
                <a:spcPts val="0"/>
              </a:spcAft>
              <a:buFont typeface="Arial" pitchFamily="34" charset="0"/>
              <a:buChar char="•"/>
              <a:defRPr/>
            </a:pPr>
            <a:r>
              <a:rPr lang="en-US" dirty="0" smtClean="0"/>
              <a:t>Composition Notebook (please no spiral bound). Only to be used for this class</a:t>
            </a:r>
          </a:p>
        </p:txBody>
      </p:sp>
      <p:pic>
        <p:nvPicPr>
          <p:cNvPr id="16387" name="Picture 1" descr="C:\Users\Cox Fam\AppData\Local\Microsoft\Windows\Temporary Internet Files\Content.IE5\6OYWEHX9\MM900283665[1].gif"/>
          <p:cNvPicPr>
            <a:picLocks noChangeAspect="1" noChangeArrowheads="1" noCrop="1"/>
          </p:cNvPicPr>
          <p:nvPr/>
        </p:nvPicPr>
        <p:blipFill>
          <a:blip r:embed="rId2"/>
          <a:srcRect/>
          <a:stretch>
            <a:fillRect/>
          </a:stretch>
        </p:blipFill>
        <p:spPr bwMode="auto">
          <a:xfrm>
            <a:off x="4876800" y="4038600"/>
            <a:ext cx="1371600" cy="1419225"/>
          </a:xfrm>
          <a:prstGeom prst="rect">
            <a:avLst/>
          </a:prstGeom>
          <a:noFill/>
          <a:ln w="9525">
            <a:noFill/>
            <a:miter lim="800000"/>
            <a:headEnd/>
            <a:tailEnd/>
          </a:ln>
        </p:spPr>
      </p:pic>
      <p:pic>
        <p:nvPicPr>
          <p:cNvPr id="16388" name="Picture 2" descr="C:\Users\Cox Fam\AppData\Local\Microsoft\Windows\Temporary Internet Files\Content.IE5\38VMMOJL\MP900442186[1].jpg"/>
          <p:cNvPicPr>
            <a:picLocks noChangeAspect="1" noChangeArrowheads="1"/>
          </p:cNvPicPr>
          <p:nvPr/>
        </p:nvPicPr>
        <p:blipFill>
          <a:blip r:embed="rId3"/>
          <a:srcRect/>
          <a:stretch>
            <a:fillRect/>
          </a:stretch>
        </p:blipFill>
        <p:spPr bwMode="auto">
          <a:xfrm>
            <a:off x="7772400" y="685800"/>
            <a:ext cx="1625600" cy="2438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p:txBody>
          <a:bodyPr/>
          <a:lstStyle/>
          <a:p>
            <a:pPr eaLnBrk="1" hangingPunct="1"/>
            <a:r>
              <a:rPr lang="en-US" smtClean="0"/>
              <a:t>Absences and Tardies</a:t>
            </a:r>
          </a:p>
        </p:txBody>
      </p:sp>
      <p:sp>
        <p:nvSpPr>
          <p:cNvPr id="3" name="Content Placeholder 2"/>
          <p:cNvSpPr>
            <a:spLocks noGrp="1"/>
          </p:cNvSpPr>
          <p:nvPr>
            <p:ph idx="1"/>
          </p:nvPr>
        </p:nvSpPr>
        <p:spPr/>
        <p:txBody>
          <a:bodyPr rtlCol="0">
            <a:normAutofit lnSpcReduction="10000"/>
          </a:bodyPr>
          <a:lstStyle/>
          <a:p>
            <a:pPr eaLnBrk="1" fontAlgn="auto" hangingPunct="1">
              <a:spcAft>
                <a:spcPts val="0"/>
              </a:spcAft>
              <a:buFont typeface="Arial" pitchFamily="34" charset="0"/>
              <a:buChar char="•"/>
              <a:defRPr/>
            </a:pPr>
            <a:r>
              <a:rPr lang="en-US" dirty="0" smtClean="0"/>
              <a:t>You’re responsible for coming to class.</a:t>
            </a:r>
          </a:p>
          <a:p>
            <a:pPr eaLnBrk="1" fontAlgn="auto" hangingPunct="1">
              <a:spcAft>
                <a:spcPts val="0"/>
              </a:spcAft>
              <a:buFont typeface="Arial" pitchFamily="34" charset="0"/>
              <a:buChar char="•"/>
              <a:defRPr/>
            </a:pPr>
            <a:r>
              <a:rPr lang="en-US" dirty="0" smtClean="0"/>
              <a:t>If you miss, you’re responsible for getting the work you missed. Absences DO NOT excuse you from doing the work. I give assignments to help you learn.</a:t>
            </a:r>
          </a:p>
          <a:p>
            <a:pPr eaLnBrk="1" fontAlgn="auto" hangingPunct="1">
              <a:spcAft>
                <a:spcPts val="0"/>
              </a:spcAft>
              <a:buFont typeface="Arial" pitchFamily="34" charset="0"/>
              <a:buChar char="•"/>
              <a:defRPr/>
            </a:pPr>
            <a:r>
              <a:rPr lang="en-US" dirty="0" smtClean="0"/>
              <a:t>Be in your seat with all the materials when the bell rings.</a:t>
            </a:r>
          </a:p>
          <a:p>
            <a:pPr eaLnBrk="1" fontAlgn="auto" hangingPunct="1">
              <a:spcAft>
                <a:spcPts val="0"/>
              </a:spcAft>
              <a:buFont typeface="Arial" pitchFamily="34" charset="0"/>
              <a:buChar char="•"/>
              <a:defRPr/>
            </a:pPr>
            <a:r>
              <a:rPr lang="en-US" dirty="0" smtClean="0"/>
              <a:t>Unexcused absences and </a:t>
            </a:r>
            <a:r>
              <a:rPr lang="en-US" dirty="0" err="1" smtClean="0"/>
              <a:t>tardies</a:t>
            </a:r>
            <a:r>
              <a:rPr lang="en-US" dirty="0" smtClean="0"/>
              <a:t> affect your participation grade.</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Picture 1" descr="C:\Users\Cox Fam\AppData\Local\Microsoft\Windows\Temporary Internet Files\Content.IE5\XXB51G7H\MC900367678[1].wmf"/>
          <p:cNvPicPr>
            <a:picLocks noChangeAspect="1" noChangeArrowheads="1"/>
          </p:cNvPicPr>
          <p:nvPr/>
        </p:nvPicPr>
        <p:blipFill>
          <a:blip r:embed="rId2"/>
          <a:srcRect/>
          <a:stretch>
            <a:fillRect/>
          </a:stretch>
        </p:blipFill>
        <p:spPr bwMode="auto">
          <a:xfrm>
            <a:off x="7316787" y="1066800"/>
            <a:ext cx="1827213" cy="1795463"/>
          </a:xfrm>
          <a:prstGeom prst="rect">
            <a:avLst/>
          </a:prstGeom>
          <a:noFill/>
          <a:ln w="9525">
            <a:noFill/>
            <a:miter lim="800000"/>
            <a:headEnd/>
            <a:tailEnd/>
          </a:ln>
        </p:spPr>
      </p:pic>
      <p:sp>
        <p:nvSpPr>
          <p:cNvPr id="18434" name="Title 1"/>
          <p:cNvSpPr>
            <a:spLocks noGrp="1"/>
          </p:cNvSpPr>
          <p:nvPr>
            <p:ph type="title"/>
          </p:nvPr>
        </p:nvSpPr>
        <p:spPr/>
        <p:txBody>
          <a:bodyPr/>
          <a:lstStyle/>
          <a:p>
            <a:pPr eaLnBrk="1" hangingPunct="1"/>
            <a:r>
              <a:rPr lang="en-US" smtClean="0"/>
              <a:t>Late Work &amp; Make-Up Work</a:t>
            </a:r>
          </a:p>
        </p:txBody>
      </p:sp>
      <p:sp>
        <p:nvSpPr>
          <p:cNvPr id="18435" name="Content Placeholder 2"/>
          <p:cNvSpPr>
            <a:spLocks noGrp="1"/>
          </p:cNvSpPr>
          <p:nvPr>
            <p:ph idx="1"/>
          </p:nvPr>
        </p:nvSpPr>
        <p:spPr>
          <a:xfrm>
            <a:off x="228600" y="1371600"/>
            <a:ext cx="8229600" cy="4525963"/>
          </a:xfrm>
        </p:spPr>
        <p:txBody>
          <a:bodyPr/>
          <a:lstStyle/>
          <a:p>
            <a:pPr eaLnBrk="1" hangingPunct="1"/>
            <a:r>
              <a:rPr lang="en-US" dirty="0" smtClean="0"/>
              <a:t>2 late work passes a term (in Skyward).</a:t>
            </a:r>
          </a:p>
          <a:p>
            <a:pPr eaLnBrk="1" hangingPunct="1"/>
            <a:r>
              <a:rPr lang="en-US" dirty="0" smtClean="0"/>
              <a:t>No other late work will be accepted.</a:t>
            </a:r>
          </a:p>
          <a:p>
            <a:pPr eaLnBrk="1" hangingPunct="1"/>
            <a:r>
              <a:rPr lang="en-US" dirty="0" smtClean="0"/>
              <a:t>If you are absent, check the class website.</a:t>
            </a:r>
          </a:p>
          <a:p>
            <a:pPr eaLnBrk="1" hangingPunct="1"/>
            <a:r>
              <a:rPr lang="en-US" dirty="0" smtClean="0"/>
              <a:t>When absent the day an assignment is given, you have one week from your return to turn it in.</a:t>
            </a:r>
          </a:p>
          <a:p>
            <a:pPr eaLnBrk="1" hangingPunct="1"/>
            <a:r>
              <a:rPr lang="en-US" dirty="0" smtClean="0"/>
              <a:t>When absent the day an assignment is due but you were in attendance the day it was assigned, it is due the day you return.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 Name Papers</a:t>
            </a:r>
            <a:endParaRPr lang="en-US" dirty="0"/>
          </a:p>
        </p:txBody>
      </p:sp>
      <p:sp>
        <p:nvSpPr>
          <p:cNvPr id="3" name="Content Placeholder 2"/>
          <p:cNvSpPr>
            <a:spLocks noGrp="1"/>
          </p:cNvSpPr>
          <p:nvPr>
            <p:ph idx="1"/>
          </p:nvPr>
        </p:nvSpPr>
        <p:spPr/>
        <p:txBody>
          <a:bodyPr/>
          <a:lstStyle/>
          <a:p>
            <a:r>
              <a:rPr lang="en-US" dirty="0" smtClean="0"/>
              <a:t>As soon as you get an assignment/paper/</a:t>
            </a:r>
            <a:r>
              <a:rPr lang="en-US" dirty="0" err="1" smtClean="0"/>
              <a:t>etc</a:t>
            </a:r>
            <a:r>
              <a:rPr lang="en-US" dirty="0" smtClean="0"/>
              <a:t>, the first thing you should do is put your name on it. Why?</a:t>
            </a:r>
          </a:p>
          <a:p>
            <a:r>
              <a:rPr lang="en-US" dirty="0" smtClean="0"/>
              <a:t>If you do turn in your paper without your name, it can be found on the Wall of Shame (shameful because you are in 8</a:t>
            </a:r>
            <a:r>
              <a:rPr lang="en-US" baseline="30000" dirty="0" smtClean="0"/>
              <a:t>th</a:t>
            </a:r>
            <a:r>
              <a:rPr lang="en-US" dirty="0" smtClean="0"/>
              <a:t> grade and forgot to put your name on your paper….GASP!!!)</a:t>
            </a:r>
          </a:p>
          <a:p>
            <a:r>
              <a:rPr lang="en-US" dirty="0" smtClean="0"/>
              <a:t>If they are turned in on-time, you DO NOT need to use a late pass on them. </a:t>
            </a:r>
            <a:endParaRPr lang="en-US" dirty="0"/>
          </a:p>
        </p:txBody>
      </p:sp>
    </p:spTree>
    <p:extLst>
      <p:ext uri="{BB962C8B-B14F-4D97-AF65-F5344CB8AC3E}">
        <p14:creationId xmlns:p14="http://schemas.microsoft.com/office/powerpoint/2010/main" val="33612526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p:txBody>
          <a:bodyPr/>
          <a:lstStyle/>
          <a:p>
            <a:pPr eaLnBrk="1" hangingPunct="1"/>
            <a:r>
              <a:rPr lang="en-US" smtClean="0"/>
              <a:t>Homework-Reading:</a:t>
            </a:r>
          </a:p>
        </p:txBody>
      </p:sp>
      <p:sp>
        <p:nvSpPr>
          <p:cNvPr id="3" name="Content Placeholder 2"/>
          <p:cNvSpPr>
            <a:spLocks noGrp="1"/>
          </p:cNvSpPr>
          <p:nvPr>
            <p:ph idx="1"/>
          </p:nvPr>
        </p:nvSpPr>
        <p:spPr>
          <a:xfrm>
            <a:off x="457200" y="1295400"/>
            <a:ext cx="8229600" cy="3581400"/>
          </a:xfrm>
        </p:spPr>
        <p:txBody>
          <a:bodyPr rtlCol="0">
            <a:normAutofit/>
          </a:bodyPr>
          <a:lstStyle/>
          <a:p>
            <a:pPr eaLnBrk="1" fontAlgn="auto" hangingPunct="1">
              <a:spcAft>
                <a:spcPts val="0"/>
              </a:spcAft>
              <a:buFont typeface="Arial" pitchFamily="34" charset="0"/>
              <a:buChar char="•"/>
              <a:defRPr/>
            </a:pPr>
            <a:r>
              <a:rPr lang="en-US" dirty="0" smtClean="0"/>
              <a:t>Reading is an important aspect of learning. Students will be required to read 7 books a term. Reading logs will be turned in at the end of each term and will NOT be accepted without a parent/guardian’s signature.</a:t>
            </a:r>
          </a:p>
        </p:txBody>
      </p:sp>
      <p:pic>
        <p:nvPicPr>
          <p:cNvPr id="20483" name="Picture 3" descr="untitled.png"/>
          <p:cNvPicPr>
            <a:picLocks noChangeAspect="1"/>
          </p:cNvPicPr>
          <p:nvPr/>
        </p:nvPicPr>
        <p:blipFill>
          <a:blip r:embed="rId2"/>
          <a:srcRect/>
          <a:stretch>
            <a:fillRect/>
          </a:stretch>
        </p:blipFill>
        <p:spPr bwMode="auto">
          <a:xfrm>
            <a:off x="4038600" y="4267200"/>
            <a:ext cx="4217988" cy="2362200"/>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p:txBody>
          <a:bodyPr/>
          <a:lstStyle/>
          <a:p>
            <a:pPr eaLnBrk="1" hangingPunct="1"/>
            <a:r>
              <a:rPr lang="en-US" smtClean="0"/>
              <a:t>Homework-Writing:</a:t>
            </a:r>
          </a:p>
        </p:txBody>
      </p:sp>
      <p:sp>
        <p:nvSpPr>
          <p:cNvPr id="3" name="Content Placeholder 2"/>
          <p:cNvSpPr>
            <a:spLocks noGrp="1"/>
          </p:cNvSpPr>
          <p:nvPr>
            <p:ph idx="1"/>
          </p:nvPr>
        </p:nvSpPr>
        <p:spPr/>
        <p:txBody>
          <a:bodyPr rtlCol="0">
            <a:normAutofit lnSpcReduction="10000"/>
          </a:bodyPr>
          <a:lstStyle/>
          <a:p>
            <a:pPr eaLnBrk="1" fontAlgn="auto" hangingPunct="1">
              <a:spcAft>
                <a:spcPts val="0"/>
              </a:spcAft>
              <a:buFont typeface="Arial" pitchFamily="34" charset="0"/>
              <a:buChar char="•"/>
              <a:defRPr/>
            </a:pPr>
            <a:r>
              <a:rPr lang="en-US" dirty="0" smtClean="0"/>
              <a:t>We will be doing a lot of writing in this class. Be prepared to write. This is an English class, so we will be writing.</a:t>
            </a:r>
          </a:p>
          <a:p>
            <a:pPr eaLnBrk="1" fontAlgn="auto" hangingPunct="1">
              <a:spcAft>
                <a:spcPts val="0"/>
              </a:spcAft>
              <a:buFont typeface="Arial" pitchFamily="34" charset="0"/>
              <a:buChar char="•"/>
              <a:defRPr/>
            </a:pPr>
            <a:endParaRPr lang="en-US" dirty="0"/>
          </a:p>
          <a:p>
            <a:pPr eaLnBrk="1" fontAlgn="auto" hangingPunct="1">
              <a:spcAft>
                <a:spcPts val="0"/>
              </a:spcAft>
              <a:buFont typeface="Arial" pitchFamily="34" charset="0"/>
              <a:buChar char="•"/>
              <a:defRPr/>
            </a:pPr>
            <a:r>
              <a:rPr lang="en-US" dirty="0" smtClean="0"/>
              <a:t>Because of the amount of reading, I don’t often give homework. However, if you waste time in class and don’t finish, then you will be expected to take it home and therefore, it becomes “homework.”</a:t>
            </a:r>
            <a:endParaRPr lang="en-US" dirty="0"/>
          </a:p>
        </p:txBody>
      </p:sp>
      <p:pic>
        <p:nvPicPr>
          <p:cNvPr id="21507" name="Picture 1" descr="C:\Users\Cox Fam\AppData\Local\Microsoft\Windows\Temporary Internet Files\Content.IE5\38VMMOJL\MC900413460[1].wmf"/>
          <p:cNvPicPr>
            <a:picLocks noChangeAspect="1" noChangeArrowheads="1"/>
          </p:cNvPicPr>
          <p:nvPr/>
        </p:nvPicPr>
        <p:blipFill>
          <a:blip r:embed="rId2"/>
          <a:srcRect/>
          <a:stretch>
            <a:fillRect/>
          </a:stretch>
        </p:blipFill>
        <p:spPr bwMode="auto">
          <a:xfrm>
            <a:off x="6924675" y="4503738"/>
            <a:ext cx="2219325" cy="2354262"/>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849</TotalTime>
  <Words>1699</Words>
  <Application>Microsoft Office PowerPoint</Application>
  <PresentationFormat>On-screen Show (4:3)</PresentationFormat>
  <Paragraphs>167</Paragraphs>
  <Slides>29</Slides>
  <Notes>0</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Office Theme</vt:lpstr>
      <vt:lpstr>8th Grade English 2016-17</vt:lpstr>
      <vt:lpstr>Disclosure Document</vt:lpstr>
      <vt:lpstr>Class Website</vt:lpstr>
      <vt:lpstr>Materials You’ll Need</vt:lpstr>
      <vt:lpstr>Absences and Tardies</vt:lpstr>
      <vt:lpstr>Late Work &amp; Make-Up Work</vt:lpstr>
      <vt:lpstr>No Name Papers</vt:lpstr>
      <vt:lpstr>Homework-Reading:</vt:lpstr>
      <vt:lpstr>Homework-Writing:</vt:lpstr>
      <vt:lpstr>Citizenship and Participation</vt:lpstr>
      <vt:lpstr>Extra Credit</vt:lpstr>
      <vt:lpstr>Grading Policy</vt:lpstr>
      <vt:lpstr>If you Fail</vt:lpstr>
      <vt:lpstr>PowerPoint Presentation</vt:lpstr>
      <vt:lpstr>Novels We’re Reading</vt:lpstr>
      <vt:lpstr>Classroom Rules</vt:lpstr>
      <vt:lpstr>Classroom Rules Continued</vt:lpstr>
      <vt:lpstr>Classroom Rules Continued</vt:lpstr>
      <vt:lpstr>Classroom Rules Continued</vt:lpstr>
      <vt:lpstr>Classroom Rules Continued</vt:lpstr>
      <vt:lpstr>Classroom Rules Continued</vt:lpstr>
      <vt:lpstr>Classroom Rules</vt:lpstr>
      <vt:lpstr>Food, Drink, &amp; Gum</vt:lpstr>
      <vt:lpstr>Classroom Library</vt:lpstr>
      <vt:lpstr>Classroom Temperature</vt:lpstr>
      <vt:lpstr>About Mrs. Cox</vt:lpstr>
      <vt:lpstr>More about Mrs. Cox</vt:lpstr>
      <vt:lpstr>More about Mrs. Cox</vt:lpstr>
      <vt:lpstr>Would You Rather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8th Grade English 2013-14</dc:title>
  <dc:creator>Cox Fam</dc:creator>
  <cp:lastModifiedBy>ASDTeacher</cp:lastModifiedBy>
  <cp:revision>74</cp:revision>
  <dcterms:created xsi:type="dcterms:W3CDTF">2013-08-12T23:28:05Z</dcterms:created>
  <dcterms:modified xsi:type="dcterms:W3CDTF">2016-07-27T18:09:50Z</dcterms:modified>
</cp:coreProperties>
</file>