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A0779-F89B-45C8-B888-EE93FF6FD6CC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131AD1-C4B3-4C24-9CAB-7FB30990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147C-276E-49EC-8087-EEA42906E42C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C159F-810B-440D-A59B-79D9C13A9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5695-06F5-4CFF-B424-BEDC64652571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ADBD9-17D2-4AA3-BF62-34DD11568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64CB-7430-4E86-AC9E-31A92FEF624A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A7FE-7783-4C0A-AAB4-C8D5F5F66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028E-1F73-4D15-A3F6-C36533E767D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D4C9-42BF-49FA-B745-826A99D4B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0689-0712-46AD-A367-5D84208EAE3B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FFCA-D7FE-4A38-B7FC-F5AECFC1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F5725F-D49E-4D2B-BB5E-6DF6E6D4AE62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2B9892-4657-4860-8911-DD56D1DA9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1C1F-8D76-416D-999E-339A1BF9C207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66C9-BFF6-4DC3-A85C-FC20D0B0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B935-0782-4DF5-B85F-98EFCBFFA01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7770A-D600-46B5-8DEC-CD21EA936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5ACF5-A570-47A5-8737-71FC723A5D56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61395-7AAE-436C-B673-0C3384861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8DD42-81F1-4E35-B325-B461BE3E3FFC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5BFC4-5510-41DE-B770-55DF900C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B296ACD-AB77-4CC5-BFA2-35585008C02E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8348A1E-E931-4061-9868-9EDCCA98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1B587C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1B587C"/>
        </a:buClr>
        <a:buFont typeface="Georgia" pitchFamily="18" charset="0"/>
        <a:buChar char="▫"/>
        <a:defRPr sz="2000" kern="1200">
          <a:solidFill>
            <a:srgbClr val="1B587C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smtClean="0"/>
              <a:t>Primary vs. Secondary Sources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US" smtClean="0"/>
              <a:t>Research and Writing</a:t>
            </a:r>
          </a:p>
          <a:p>
            <a:pPr marL="6350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Sources…	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looking for information to add to what you know, or to back up your points, you should look for credible sources that will persuade your reader.</a:t>
            </a:r>
          </a:p>
        </p:txBody>
      </p:sp>
      <p:pic>
        <p:nvPicPr>
          <p:cNvPr id="14339" name="Picture 2" descr="C:\Documents and Settings\staff\Local Settings\Temporary Internet Files\Content.IE5\MZP9F3OT\MC90030542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505200"/>
            <a:ext cx="197008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1:  Primary Sources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Primary Source is a </a:t>
            </a:r>
            <a:r>
              <a:rPr lang="en-US" u="sng" smtClean="0"/>
              <a:t>document or object </a:t>
            </a:r>
            <a:r>
              <a:rPr lang="en-US" smtClean="0"/>
              <a:t>which was written or created </a:t>
            </a:r>
            <a:r>
              <a:rPr lang="en-US" u="sng" smtClean="0"/>
              <a:t>during the time under study</a:t>
            </a:r>
            <a:r>
              <a:rPr lang="en-US" smtClean="0"/>
              <a:t>. </a:t>
            </a:r>
          </a:p>
          <a:p>
            <a:r>
              <a:rPr lang="en-US" smtClean="0"/>
              <a:t>Following are some examples of </a:t>
            </a:r>
          </a:p>
          <a:p>
            <a:pPr>
              <a:buFont typeface="Georgia" pitchFamily="18" charset="0"/>
              <a:buNone/>
            </a:pPr>
            <a:r>
              <a:rPr lang="en-US" smtClean="0"/>
              <a:t>    Primary Sources.</a:t>
            </a:r>
          </a:p>
        </p:txBody>
      </p:sp>
      <p:pic>
        <p:nvPicPr>
          <p:cNvPr id="15363" name="Picture 2" descr="C:\Documents and Settings\staff\Local Settings\Temporary Internet Files\Content.IE5\22M4E4LF\MC90033159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276600"/>
            <a:ext cx="267493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Original Documents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Diaries</a:t>
            </a:r>
          </a:p>
          <a:p>
            <a:r>
              <a:rPr lang="en-US" smtClean="0"/>
              <a:t>Speeches</a:t>
            </a:r>
          </a:p>
          <a:p>
            <a:r>
              <a:rPr lang="en-US" smtClean="0"/>
              <a:t>Manuscripts</a:t>
            </a:r>
          </a:p>
          <a:p>
            <a:r>
              <a:rPr lang="en-US" smtClean="0"/>
              <a:t>Letters</a:t>
            </a:r>
          </a:p>
          <a:p>
            <a:r>
              <a:rPr lang="en-US" smtClean="0"/>
              <a:t>Interviews</a:t>
            </a:r>
          </a:p>
          <a:p>
            <a:r>
              <a:rPr lang="en-US" smtClean="0"/>
              <a:t>News Film Footage</a:t>
            </a:r>
          </a:p>
          <a:p>
            <a:r>
              <a:rPr lang="en-US" smtClean="0"/>
              <a:t>Autobiographies</a:t>
            </a:r>
          </a:p>
          <a:p>
            <a:r>
              <a:rPr lang="en-US" smtClean="0"/>
              <a:t>Official Records</a:t>
            </a:r>
          </a:p>
        </p:txBody>
      </p:sp>
      <p:pic>
        <p:nvPicPr>
          <p:cNvPr id="16387" name="Picture 2" descr="C:\Documents and Settings\staff\Local Settings\Temporary Internet Files\Content.IE5\297XI0E7\MC90043981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8382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Documents and Settings\staff\Local Settings\Temporary Internet Files\Content.IE5\MZP9F3OT\MC9002506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514600"/>
            <a:ext cx="1676400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C:\Documents and Settings\staff\Local Settings\Temporary Internet Files\Content.IE5\MZP9F3OT\MC900434778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352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C:\Documents and Settings\staff\Local Settings\Temporary Internet Files\Content.IE5\297XI0E7\MC90029070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4495800"/>
            <a:ext cx="18796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More Primary Documents:  Creative Works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Poetry</a:t>
            </a:r>
          </a:p>
          <a:p>
            <a:r>
              <a:rPr lang="en-US" smtClean="0"/>
              <a:t>Drama</a:t>
            </a:r>
          </a:p>
          <a:p>
            <a:r>
              <a:rPr lang="en-US" smtClean="0"/>
              <a:t>Novels</a:t>
            </a:r>
          </a:p>
          <a:p>
            <a:r>
              <a:rPr lang="en-US" smtClean="0"/>
              <a:t>Music</a:t>
            </a:r>
          </a:p>
          <a:p>
            <a:r>
              <a:rPr lang="en-US" smtClean="0"/>
              <a:t>Art</a:t>
            </a:r>
          </a:p>
        </p:txBody>
      </p:sp>
      <p:pic>
        <p:nvPicPr>
          <p:cNvPr id="17411" name="Picture 2" descr="C:\Documents and Settings\staff\Local Settings\Temporary Internet Files\Content.IE5\297XI0E7\MP9003057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3657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Documents and Settings\staff\Local Settings\Temporary Internet Files\Content.IE5\297XI0E7\MC9002906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200400"/>
            <a:ext cx="210185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Documents and Settings\staff\Local Settings\Temporary Internet Files\Content.IE5\XMODL1WQ\MC90021545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810000"/>
            <a:ext cx="1404938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Documents and Settings\staff\Local Settings\Temporary Internet Files\Content.IE5\XMODL1WQ\MC900021357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4876800"/>
            <a:ext cx="18065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Primary Documents (cont.)—Relics or Artifacts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Pottery</a:t>
            </a:r>
          </a:p>
          <a:p>
            <a:r>
              <a:rPr lang="en-US" smtClean="0"/>
              <a:t>Furniture</a:t>
            </a:r>
          </a:p>
          <a:p>
            <a:r>
              <a:rPr lang="en-US" smtClean="0"/>
              <a:t>Clothing</a:t>
            </a:r>
          </a:p>
          <a:p>
            <a:r>
              <a:rPr lang="en-US" smtClean="0"/>
              <a:t>Buildings</a:t>
            </a:r>
          </a:p>
        </p:txBody>
      </p:sp>
      <p:pic>
        <p:nvPicPr>
          <p:cNvPr id="18435" name="Picture 2" descr="C:\Documents and Settings\staff\Local Settings\Temporary Internet Files\Content.IE5\MZP9F3OT\MC90002232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572000"/>
            <a:ext cx="191611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Documents and Settings\staff\Local Settings\Temporary Internet Files\Content.IE5\22M4E4LF\MC90020315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600200"/>
            <a:ext cx="19256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C:\Documents and Settings\staff\Local Settings\Temporary Internet Files\Content.IE5\XMODL1WQ\MC90043209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752600"/>
            <a:ext cx="1838325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C:\Documents and Settings\staff\Local Settings\Temporary Internet Files\Content.IE5\XMODL1WQ\MC900383688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124200"/>
            <a:ext cx="19034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2:  Secondary Sources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secondary source interprets and analyzes primary sources.  These sources are one step removed from the event.  They may have pictures, quotes, or graphics of primary sources in them.</a:t>
            </a:r>
          </a:p>
          <a:p>
            <a:r>
              <a:rPr lang="en-US" smtClean="0"/>
              <a:t>Some examples of </a:t>
            </a:r>
          </a:p>
          <a:p>
            <a:pPr>
              <a:buFont typeface="Georgia" pitchFamily="18" charset="0"/>
              <a:buNone/>
            </a:pPr>
            <a:r>
              <a:rPr lang="en-US" smtClean="0"/>
              <a:t>    Secondary Sources</a:t>
            </a:r>
          </a:p>
          <a:p>
            <a:pPr>
              <a:buFont typeface="Georgia" pitchFamily="18" charset="0"/>
              <a:buNone/>
            </a:pPr>
            <a:r>
              <a:rPr lang="en-US" smtClean="0"/>
              <a:t>    include:</a:t>
            </a:r>
          </a:p>
        </p:txBody>
      </p:sp>
      <p:pic>
        <p:nvPicPr>
          <p:cNvPr id="19459" name="Picture 3" descr="C:\Documents and Settings\staff\Local Settings\Temporary Internet Files\Content.IE5\MZP9F3OT\MC90023178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191000"/>
            <a:ext cx="237172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Secondary Source Examples--Publications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Textbooks</a:t>
            </a:r>
          </a:p>
          <a:p>
            <a:r>
              <a:rPr lang="en-US" smtClean="0"/>
              <a:t>Magazine Articles</a:t>
            </a:r>
          </a:p>
          <a:p>
            <a:r>
              <a:rPr lang="en-US" smtClean="0"/>
              <a:t>Histories</a:t>
            </a:r>
          </a:p>
          <a:p>
            <a:r>
              <a:rPr lang="en-US" smtClean="0"/>
              <a:t>Criticisms</a:t>
            </a:r>
          </a:p>
          <a:p>
            <a:r>
              <a:rPr lang="en-US" smtClean="0"/>
              <a:t>Commentaries</a:t>
            </a:r>
          </a:p>
          <a:p>
            <a:r>
              <a:rPr lang="en-US" smtClean="0"/>
              <a:t>Encyclopedias</a:t>
            </a:r>
          </a:p>
          <a:p>
            <a:r>
              <a:rPr lang="en-US" smtClean="0"/>
              <a:t>Sources like</a:t>
            </a:r>
          </a:p>
          <a:p>
            <a:pPr>
              <a:buFont typeface="Georgia" pitchFamily="18" charset="0"/>
              <a:buNone/>
            </a:pPr>
            <a:r>
              <a:rPr lang="en-US" smtClean="0"/>
              <a:t>    Wikipedia, etc.</a:t>
            </a:r>
          </a:p>
        </p:txBody>
      </p:sp>
      <p:pic>
        <p:nvPicPr>
          <p:cNvPr id="20483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828800"/>
            <a:ext cx="17478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Documents and Settings\staff\Local Settings\Temporary Internet Files\Content.IE5\22M4E4LF\MC90034093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572000"/>
            <a:ext cx="18288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Documents and Settings\staff\Local Settings\Temporary Internet Files\Content.IE5\297XI0E7\MC90008989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828800"/>
            <a:ext cx="23987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8006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Now, how do you use them???  Let’s practice!</a:t>
            </a:r>
            <a:endParaRPr lang="en-US" dirty="0"/>
          </a:p>
        </p:txBody>
      </p:sp>
      <p:pic>
        <p:nvPicPr>
          <p:cNvPr id="21506" name="Picture 2" descr="C:\Documents and Settings\staff\Local Settings\Temporary Internet Files\Content.IE5\297XI0E7\MC900391796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3048000"/>
            <a:ext cx="3171825" cy="3267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257</TotalTime>
  <Words>161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Georgia</vt:lpstr>
      <vt:lpstr>Arial</vt:lpstr>
      <vt:lpstr>Trebuchet MS</vt:lpstr>
      <vt:lpstr>Wingdings 2</vt:lpstr>
      <vt:lpstr>Calibri</vt:lpstr>
      <vt:lpstr>Urban</vt:lpstr>
      <vt:lpstr>Urban</vt:lpstr>
      <vt:lpstr>Urban</vt:lpstr>
      <vt:lpstr>Urban</vt:lpstr>
      <vt:lpstr>Primary vs. Secondary Sources</vt:lpstr>
      <vt:lpstr>Types of Sources… </vt:lpstr>
      <vt:lpstr>Type 1:  Primary Sources</vt:lpstr>
      <vt:lpstr>Original Documents</vt:lpstr>
      <vt:lpstr>More Primary Documents:  Creative Works</vt:lpstr>
      <vt:lpstr>Primary Documents (cont.)—Relics or Artifacts</vt:lpstr>
      <vt:lpstr>Type 2:  Secondary Sources</vt:lpstr>
      <vt:lpstr>Secondary Source Examples--Publications</vt:lpstr>
      <vt:lpstr>Now, how do you use them???  Let’s practice!</vt:lpstr>
    </vt:vector>
  </TitlesOfParts>
  <Company>Alpine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vs. Secondary Sources</dc:title>
  <dc:creator>Lehi High School</dc:creator>
  <cp:lastModifiedBy>LJHSTeacher</cp:lastModifiedBy>
  <cp:revision>11</cp:revision>
  <dcterms:created xsi:type="dcterms:W3CDTF">2011-04-22T14:29:18Z</dcterms:created>
  <dcterms:modified xsi:type="dcterms:W3CDTF">2012-04-17T18:16:38Z</dcterms:modified>
</cp:coreProperties>
</file>